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8"/>
  </p:notesMasterIdLst>
  <p:handoutMasterIdLst>
    <p:handoutMasterId r:id="rId39"/>
  </p:handoutMasterIdLst>
  <p:sldIdLst>
    <p:sldId id="1779" r:id="rId7"/>
    <p:sldId id="1836" r:id="rId8"/>
    <p:sldId id="1800" r:id="rId9"/>
    <p:sldId id="1913" r:id="rId10"/>
    <p:sldId id="1876" r:id="rId11"/>
    <p:sldId id="1914" r:id="rId12"/>
    <p:sldId id="1915" r:id="rId13"/>
    <p:sldId id="1916" r:id="rId14"/>
    <p:sldId id="1877" r:id="rId15"/>
    <p:sldId id="1917" r:id="rId16"/>
    <p:sldId id="1918" r:id="rId17"/>
    <p:sldId id="1919" r:id="rId18"/>
    <p:sldId id="1920" r:id="rId19"/>
    <p:sldId id="1921" r:id="rId20"/>
    <p:sldId id="1903" r:id="rId21"/>
    <p:sldId id="1880" r:id="rId22"/>
    <p:sldId id="1902" r:id="rId23"/>
    <p:sldId id="1878" r:id="rId24"/>
    <p:sldId id="1879" r:id="rId25"/>
    <p:sldId id="1881" r:id="rId26"/>
    <p:sldId id="1904" r:id="rId27"/>
    <p:sldId id="1905" r:id="rId28"/>
    <p:sldId id="1906" r:id="rId29"/>
    <p:sldId id="1884" r:id="rId30"/>
    <p:sldId id="1850" r:id="rId31"/>
    <p:sldId id="1923" r:id="rId32"/>
    <p:sldId id="1924" r:id="rId33"/>
    <p:sldId id="1907" r:id="rId34"/>
    <p:sldId id="1883" r:id="rId35"/>
    <p:sldId id="1873" r:id="rId36"/>
    <p:sldId id="680" r:id="rId37"/>
  </p:sldIdLst>
  <p:sldSz cx="12196763" cy="6858000"/>
  <p:notesSz cx="6805613" cy="9939338"/>
  <p:custDataLst>
    <p:tags r:id="rId4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2023/3/20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hyperlink" Target="http://www.mindspore.cn/" TargetMode="Externa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tiff"/><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jpeg"/><Relationship Id="rId2" Type="http://schemas.openxmlformats.org/officeDocument/2006/relationships/image" Target="../media/image29.png"/><Relationship Id="rId16" Type="http://schemas.openxmlformats.org/officeDocument/2006/relationships/image" Target="../media/image43.jpeg"/><Relationship Id="rId20" Type="http://schemas.openxmlformats.org/officeDocument/2006/relationships/image" Target="../media/image47.jpe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tiff"/><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26.xml.rels><?xml version="1.0" encoding="UTF-8" standalone="yes"?>
<Relationships xmlns="http://schemas.openxmlformats.org/package/2006/relationships"><Relationship Id="rId8" Type="http://schemas.openxmlformats.org/officeDocument/2006/relationships/image" Target="../media/image51.tiff"/><Relationship Id="rId3" Type="http://schemas.openxmlformats.org/officeDocument/2006/relationships/image" Target="../media/image49.tiff"/><Relationship Id="rId7" Type="http://schemas.openxmlformats.org/officeDocument/2006/relationships/image" Target="../media/image50.tiff"/><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936104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芯片两种架构</a:t>
            </a:r>
            <a:endPar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508E5B1-BDF7-E542-9479-32279F6EB8D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52A51499-BE27-7343-8DFB-0BE2DEFDFC07}"/>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9CB3F507-80B4-2545-B262-24CC3525E30F}"/>
              </a:ext>
            </a:extLst>
          </p:cNvPr>
          <p:cNvPicPr>
            <a:picLocks noChangeAspect="1"/>
          </p:cNvPicPr>
          <p:nvPr/>
        </p:nvPicPr>
        <p:blipFill>
          <a:blip r:embed="rId2"/>
          <a:stretch>
            <a:fillRect/>
          </a:stretch>
        </p:blipFill>
        <p:spPr>
          <a:xfrm>
            <a:off x="-1" y="93133"/>
            <a:ext cx="12196763" cy="6671734"/>
          </a:xfrm>
          <a:prstGeom prst="rect">
            <a:avLst/>
          </a:prstGeom>
        </p:spPr>
      </p:pic>
    </p:spTree>
    <p:extLst>
      <p:ext uri="{BB962C8B-B14F-4D97-AF65-F5344CB8AC3E}">
        <p14:creationId xmlns:p14="http://schemas.microsoft.com/office/powerpoint/2010/main" val="3852365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4589576-9EB0-CF49-B982-51B83FC7EA82}"/>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CF90A7E6-4362-5C48-BE95-F8CF3756EAFB}"/>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0D198DAD-CE31-F34D-B74C-16DCBFFF9349}"/>
              </a:ext>
            </a:extLst>
          </p:cNvPr>
          <p:cNvPicPr>
            <a:picLocks noChangeAspect="1"/>
          </p:cNvPicPr>
          <p:nvPr/>
        </p:nvPicPr>
        <p:blipFill>
          <a:blip r:embed="rId2"/>
          <a:stretch>
            <a:fillRect/>
          </a:stretch>
        </p:blipFill>
        <p:spPr>
          <a:xfrm>
            <a:off x="-1" y="327736"/>
            <a:ext cx="12196763" cy="6202528"/>
          </a:xfrm>
          <a:prstGeom prst="rect">
            <a:avLst/>
          </a:prstGeom>
        </p:spPr>
      </p:pic>
    </p:spTree>
    <p:extLst>
      <p:ext uri="{BB962C8B-B14F-4D97-AF65-F5344CB8AC3E}">
        <p14:creationId xmlns:p14="http://schemas.microsoft.com/office/powerpoint/2010/main" val="2185135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66ADF15-74D0-414F-8D42-F40FE393C2F7}"/>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841A5EF3-8815-6E41-A613-89B2BE29BAEC}"/>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8BB64ED6-BBBC-C24B-8E0A-1B2931794C98}"/>
              </a:ext>
            </a:extLst>
          </p:cNvPr>
          <p:cNvPicPr>
            <a:picLocks noChangeAspect="1"/>
          </p:cNvPicPr>
          <p:nvPr/>
        </p:nvPicPr>
        <p:blipFill>
          <a:blip r:embed="rId2"/>
          <a:stretch>
            <a:fillRect/>
          </a:stretch>
        </p:blipFill>
        <p:spPr>
          <a:xfrm>
            <a:off x="-1" y="336456"/>
            <a:ext cx="12196763" cy="6185088"/>
          </a:xfrm>
          <a:prstGeom prst="rect">
            <a:avLst/>
          </a:prstGeom>
        </p:spPr>
      </p:pic>
    </p:spTree>
    <p:extLst>
      <p:ext uri="{BB962C8B-B14F-4D97-AF65-F5344CB8AC3E}">
        <p14:creationId xmlns:p14="http://schemas.microsoft.com/office/powerpoint/2010/main" val="3726130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14AF6B5-2080-A64B-92B0-73C8E91175A9}"/>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EA1248E1-31E6-B041-B748-E266C0E49219}"/>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B14467E4-42BC-8144-B466-CCF253150166}"/>
              </a:ext>
            </a:extLst>
          </p:cNvPr>
          <p:cNvPicPr>
            <a:picLocks noChangeAspect="1"/>
          </p:cNvPicPr>
          <p:nvPr/>
        </p:nvPicPr>
        <p:blipFill>
          <a:blip r:embed="rId2"/>
          <a:stretch>
            <a:fillRect/>
          </a:stretch>
        </p:blipFill>
        <p:spPr>
          <a:xfrm>
            <a:off x="-1" y="426097"/>
            <a:ext cx="12196763" cy="6005806"/>
          </a:xfrm>
          <a:prstGeom prst="rect">
            <a:avLst/>
          </a:prstGeom>
        </p:spPr>
      </p:pic>
    </p:spTree>
    <p:extLst>
      <p:ext uri="{BB962C8B-B14F-4D97-AF65-F5344CB8AC3E}">
        <p14:creationId xmlns:p14="http://schemas.microsoft.com/office/powerpoint/2010/main" val="3200077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FAE4B5B-D2C9-264A-AFC1-EE1232A0B48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BD952B98-3C42-7B44-8B08-B0C0332AF9BB}"/>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CB30CB66-866C-B24A-9650-7A8C3ECB85E4}"/>
              </a:ext>
            </a:extLst>
          </p:cNvPr>
          <p:cNvPicPr>
            <a:picLocks noChangeAspect="1"/>
          </p:cNvPicPr>
          <p:nvPr/>
        </p:nvPicPr>
        <p:blipFill>
          <a:blip r:embed="rId2"/>
          <a:stretch>
            <a:fillRect/>
          </a:stretch>
        </p:blipFill>
        <p:spPr>
          <a:xfrm>
            <a:off x="-1" y="371105"/>
            <a:ext cx="12196763" cy="6115789"/>
          </a:xfrm>
          <a:prstGeom prst="rect">
            <a:avLst/>
          </a:prstGeom>
        </p:spPr>
      </p:pic>
    </p:spTree>
    <p:extLst>
      <p:ext uri="{BB962C8B-B14F-4D97-AF65-F5344CB8AC3E}">
        <p14:creationId xmlns:p14="http://schemas.microsoft.com/office/powerpoint/2010/main" val="4171066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1D907-3F26-D442-9EA8-98B641A45A8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EDF575E-E0A6-A544-A821-2C8B8F8FF05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DCB5A77-6FA6-4245-9F22-9F6FF908696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F24EAD29-029C-024D-A892-10A09380015F}"/>
              </a:ext>
            </a:extLst>
          </p:cNvPr>
          <p:cNvPicPr>
            <a:picLocks noChangeAspect="1"/>
          </p:cNvPicPr>
          <p:nvPr/>
        </p:nvPicPr>
        <p:blipFill>
          <a:blip r:embed="rId2"/>
          <a:stretch>
            <a:fillRect/>
          </a:stretch>
        </p:blipFill>
        <p:spPr>
          <a:xfrm>
            <a:off x="-1" y="379809"/>
            <a:ext cx="12196763" cy="6098382"/>
          </a:xfrm>
          <a:prstGeom prst="rect">
            <a:avLst/>
          </a:prstGeom>
        </p:spPr>
      </p:pic>
    </p:spTree>
    <p:extLst>
      <p:ext uri="{BB962C8B-B14F-4D97-AF65-F5344CB8AC3E}">
        <p14:creationId xmlns:p14="http://schemas.microsoft.com/office/powerpoint/2010/main" val="1254545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CE94244-A9CF-F44E-8468-5ED78C65A97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01AFAF50-A4A9-F44D-B2EE-6EBDC96A5ABE}"/>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FAF7E557-7849-8B44-93C3-F046A0059AD1}"/>
              </a:ext>
            </a:extLst>
          </p:cNvPr>
          <p:cNvPicPr>
            <a:picLocks noChangeAspect="1"/>
          </p:cNvPicPr>
          <p:nvPr/>
        </p:nvPicPr>
        <p:blipFill>
          <a:blip r:embed="rId2"/>
          <a:stretch>
            <a:fillRect/>
          </a:stretch>
        </p:blipFill>
        <p:spPr>
          <a:xfrm>
            <a:off x="78581" y="266700"/>
            <a:ext cx="12039600" cy="6324600"/>
          </a:xfrm>
          <a:prstGeom prst="rect">
            <a:avLst/>
          </a:prstGeom>
        </p:spPr>
      </p:pic>
    </p:spTree>
    <p:extLst>
      <p:ext uri="{BB962C8B-B14F-4D97-AF65-F5344CB8AC3E}">
        <p14:creationId xmlns:p14="http://schemas.microsoft.com/office/powerpoint/2010/main" val="2206825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F53793-0B16-4741-937B-8798293E5B2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0D5D4D8-73B0-2F42-8E66-4F541F29D3EE}"/>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3AF07ABF-4DAF-7546-8713-85D914045A26}"/>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EADBF3B0-5612-814D-ACF2-458ADF38FD79}"/>
              </a:ext>
            </a:extLst>
          </p:cNvPr>
          <p:cNvPicPr>
            <a:picLocks noChangeAspect="1"/>
          </p:cNvPicPr>
          <p:nvPr/>
        </p:nvPicPr>
        <p:blipFill>
          <a:blip r:embed="rId2"/>
          <a:stretch>
            <a:fillRect/>
          </a:stretch>
        </p:blipFill>
        <p:spPr>
          <a:xfrm>
            <a:off x="-1" y="480776"/>
            <a:ext cx="12196763" cy="5896448"/>
          </a:xfrm>
          <a:prstGeom prst="rect">
            <a:avLst/>
          </a:prstGeom>
        </p:spPr>
      </p:pic>
    </p:spTree>
    <p:extLst>
      <p:ext uri="{BB962C8B-B14F-4D97-AF65-F5344CB8AC3E}">
        <p14:creationId xmlns:p14="http://schemas.microsoft.com/office/powerpoint/2010/main" val="2109702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F29136F-6677-3C47-9E1E-C1BAE090B95E}"/>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8D63264A-FBCA-1B46-9863-6DCEFDC18DB5}"/>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2FE0A5C6-EA5D-5B4C-AA52-E99D46FB3DF2}"/>
              </a:ext>
            </a:extLst>
          </p:cNvPr>
          <p:cNvPicPr>
            <a:picLocks noChangeAspect="1"/>
          </p:cNvPicPr>
          <p:nvPr/>
        </p:nvPicPr>
        <p:blipFill>
          <a:blip r:embed="rId2"/>
          <a:stretch>
            <a:fillRect/>
          </a:stretch>
        </p:blipFill>
        <p:spPr>
          <a:xfrm>
            <a:off x="97631" y="260350"/>
            <a:ext cx="12001500" cy="6337300"/>
          </a:xfrm>
          <a:prstGeom prst="rect">
            <a:avLst/>
          </a:prstGeom>
        </p:spPr>
      </p:pic>
    </p:spTree>
    <p:extLst>
      <p:ext uri="{BB962C8B-B14F-4D97-AF65-F5344CB8AC3E}">
        <p14:creationId xmlns:p14="http://schemas.microsoft.com/office/powerpoint/2010/main" val="3447440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72A9E-3639-614A-9295-5DE9F35BD6E3}"/>
              </a:ext>
            </a:extLst>
          </p:cNvPr>
          <p:cNvSpPr>
            <a:spLocks noGrp="1"/>
          </p:cNvSpPr>
          <p:nvPr>
            <p:ph type="title"/>
          </p:nvPr>
        </p:nvSpPr>
        <p:spPr/>
        <p:txBody>
          <a:bodyPr/>
          <a:lstStyle/>
          <a:p>
            <a:r>
              <a:rPr kumimoji="1" lang="en-US" altLang="zh-CN" dirty="0"/>
              <a:t>v</a:t>
            </a:r>
            <a:endParaRPr kumimoji="1" lang="zh-CN" altLang="en-US" dirty="0"/>
          </a:p>
        </p:txBody>
      </p:sp>
      <p:sp>
        <p:nvSpPr>
          <p:cNvPr id="6" name="内容占位符 5">
            <a:extLst>
              <a:ext uri="{FF2B5EF4-FFF2-40B4-BE49-F238E27FC236}">
                <a16:creationId xmlns:a16="http://schemas.microsoft.com/office/drawing/2014/main" id="{A7B02D2F-1A19-204E-95DC-EE963C6A5F3C}"/>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E8DA7D07-7A21-0147-BA5B-84AAD1A972B2}"/>
              </a:ext>
            </a:extLst>
          </p:cNvPr>
          <p:cNvPicPr>
            <a:picLocks noChangeAspect="1"/>
          </p:cNvPicPr>
          <p:nvPr/>
        </p:nvPicPr>
        <p:blipFill>
          <a:blip r:embed="rId2"/>
          <a:stretch>
            <a:fillRect/>
          </a:stretch>
        </p:blipFill>
        <p:spPr>
          <a:xfrm>
            <a:off x="78581" y="285750"/>
            <a:ext cx="12039600" cy="6286500"/>
          </a:xfrm>
          <a:prstGeom prst="rect">
            <a:avLst/>
          </a:prstGeom>
        </p:spPr>
      </p:pic>
    </p:spTree>
    <p:extLst>
      <p:ext uri="{BB962C8B-B14F-4D97-AF65-F5344CB8AC3E}">
        <p14:creationId xmlns:p14="http://schemas.microsoft.com/office/powerpoint/2010/main" val="177239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704192E-39EF-254D-9F89-1CDC5CF93F89}"/>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3BA4CE7B-5BFF-1F44-B53B-5B8CBC50D8B9}"/>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7ABB0AD6-5B70-6F43-9D4A-182C8385DD9C}"/>
              </a:ext>
            </a:extLst>
          </p:cNvPr>
          <p:cNvPicPr>
            <a:picLocks noChangeAspect="1"/>
          </p:cNvPicPr>
          <p:nvPr/>
        </p:nvPicPr>
        <p:blipFill>
          <a:blip r:embed="rId2"/>
          <a:stretch>
            <a:fillRect/>
          </a:stretch>
        </p:blipFill>
        <p:spPr>
          <a:xfrm>
            <a:off x="72231" y="285750"/>
            <a:ext cx="12052300" cy="6286500"/>
          </a:xfrm>
          <a:prstGeom prst="rect">
            <a:avLst/>
          </a:prstGeom>
        </p:spPr>
      </p:pic>
    </p:spTree>
    <p:extLst>
      <p:ext uri="{BB962C8B-B14F-4D97-AF65-F5344CB8AC3E}">
        <p14:creationId xmlns:p14="http://schemas.microsoft.com/office/powerpoint/2010/main" val="575069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67D74-04B3-EA44-AFBF-DCFC6CFDF37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55CC06D-4F96-BE40-AC0E-37183F375BE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825AED9-81D4-9647-AE44-892F94E7C534}"/>
              </a:ext>
            </a:extLst>
          </p:cNvPr>
          <p:cNvSpPr>
            <a:spLocks noGrp="1"/>
          </p:cNvSpPr>
          <p:nvPr>
            <p:ph sz="half" idx="10"/>
          </p:nvPr>
        </p:nvSpPr>
        <p:spPr/>
        <p:txBody>
          <a:bodyPr/>
          <a:lstStyle/>
          <a:p>
            <a:endParaRPr kumimoji="1" lang="zh-CN" altLang="en-US"/>
          </a:p>
        </p:txBody>
      </p:sp>
      <p:pic>
        <p:nvPicPr>
          <p:cNvPr id="6" name="图片 5">
            <a:extLst>
              <a:ext uri="{FF2B5EF4-FFF2-40B4-BE49-F238E27FC236}">
                <a16:creationId xmlns:a16="http://schemas.microsoft.com/office/drawing/2014/main" id="{411CD840-0F53-944A-B54F-A1F042401C24}"/>
              </a:ext>
            </a:extLst>
          </p:cNvPr>
          <p:cNvPicPr>
            <a:picLocks noChangeAspect="1"/>
          </p:cNvPicPr>
          <p:nvPr/>
        </p:nvPicPr>
        <p:blipFill>
          <a:blip r:embed="rId2"/>
          <a:stretch>
            <a:fillRect/>
          </a:stretch>
        </p:blipFill>
        <p:spPr>
          <a:xfrm>
            <a:off x="-1" y="310113"/>
            <a:ext cx="12196763" cy="6237773"/>
          </a:xfrm>
          <a:prstGeom prst="rect">
            <a:avLst/>
          </a:prstGeom>
        </p:spPr>
      </p:pic>
    </p:spTree>
    <p:extLst>
      <p:ext uri="{BB962C8B-B14F-4D97-AF65-F5344CB8AC3E}">
        <p14:creationId xmlns:p14="http://schemas.microsoft.com/office/powerpoint/2010/main" val="858998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26B26A-1510-804D-B1EE-ED7B65AA1DA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B96FA58-ADAC-2C47-AFD4-DFF1DE661FF5}"/>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081B260-1DA5-404F-A307-FEA2E8BA1BE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3AADC9AA-0954-6746-839E-D2E02D6F55FD}"/>
              </a:ext>
            </a:extLst>
          </p:cNvPr>
          <p:cNvPicPr>
            <a:picLocks noChangeAspect="1"/>
          </p:cNvPicPr>
          <p:nvPr/>
        </p:nvPicPr>
        <p:blipFill>
          <a:blip r:embed="rId2"/>
          <a:stretch>
            <a:fillRect/>
          </a:stretch>
        </p:blipFill>
        <p:spPr>
          <a:xfrm>
            <a:off x="-1" y="333345"/>
            <a:ext cx="12196763" cy="6191309"/>
          </a:xfrm>
          <a:prstGeom prst="rect">
            <a:avLst/>
          </a:prstGeom>
        </p:spPr>
      </p:pic>
    </p:spTree>
    <p:extLst>
      <p:ext uri="{BB962C8B-B14F-4D97-AF65-F5344CB8AC3E}">
        <p14:creationId xmlns:p14="http://schemas.microsoft.com/office/powerpoint/2010/main" val="650243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7D9254-29E4-3F41-B58B-A2A1AF2108D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05CFAD8-39D4-E544-BABD-64268444E08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28A2BB6-5146-FB49-A003-287F0AF1F04A}"/>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66E43156-A396-6743-BFE2-289C43A5AC17}"/>
              </a:ext>
            </a:extLst>
          </p:cNvPr>
          <p:cNvPicPr>
            <a:picLocks noChangeAspect="1"/>
          </p:cNvPicPr>
          <p:nvPr/>
        </p:nvPicPr>
        <p:blipFill>
          <a:blip r:embed="rId2"/>
          <a:stretch>
            <a:fillRect/>
          </a:stretch>
        </p:blipFill>
        <p:spPr>
          <a:xfrm>
            <a:off x="-1" y="344626"/>
            <a:ext cx="12196763" cy="6168747"/>
          </a:xfrm>
          <a:prstGeom prst="rect">
            <a:avLst/>
          </a:prstGeom>
        </p:spPr>
      </p:pic>
    </p:spTree>
    <p:extLst>
      <p:ext uri="{BB962C8B-B14F-4D97-AF65-F5344CB8AC3E}">
        <p14:creationId xmlns:p14="http://schemas.microsoft.com/office/powerpoint/2010/main" val="269209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E17758F-0972-CF4E-807A-C20209866513}"/>
              </a:ext>
            </a:extLst>
          </p:cNvPr>
          <p:cNvSpPr>
            <a:spLocks noGrp="1"/>
          </p:cNvSpPr>
          <p:nvPr>
            <p:ph type="title"/>
          </p:nvPr>
        </p:nvSpPr>
        <p:spPr>
          <a:xfrm>
            <a:off x="625773" y="692696"/>
            <a:ext cx="10945215" cy="4981678"/>
          </a:xfrm>
        </p:spPr>
        <p:txBody>
          <a:bodyPr/>
          <a:lstStyle/>
          <a:p>
            <a:r>
              <a:rPr lang="en-US" altLang="zh-CN" dirty="0"/>
              <a:t>AI</a:t>
            </a:r>
            <a:r>
              <a:rPr lang="zh-CN" altLang="en-US" dirty="0"/>
              <a:t> 计算体系</a:t>
            </a:r>
          </a:p>
        </p:txBody>
      </p:sp>
    </p:spTree>
    <p:extLst>
      <p:ext uri="{BB962C8B-B14F-4D97-AF65-F5344CB8AC3E}">
        <p14:creationId xmlns:p14="http://schemas.microsoft.com/office/powerpoint/2010/main" val="2650847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AI</a:t>
            </a:r>
            <a:r>
              <a:rPr lang="zh-CN" altLang="en-US" dirty="0"/>
              <a:t> 计算体系 </a:t>
            </a:r>
            <a:r>
              <a:rPr lang="en-US" altLang="zh-CN" dirty="0"/>
              <a:t>-</a:t>
            </a:r>
            <a:r>
              <a:rPr lang="zh-CN" altLang="en-US" dirty="0"/>
              <a:t> 夸层设计</a:t>
            </a:r>
          </a:p>
        </p:txBody>
      </p:sp>
      <p:grpSp>
        <p:nvGrpSpPr>
          <p:cNvPr id="6" name="组合 5">
            <a:extLst>
              <a:ext uri="{FF2B5EF4-FFF2-40B4-BE49-F238E27FC236}">
                <a16:creationId xmlns:a16="http://schemas.microsoft.com/office/drawing/2014/main" id="{C8D7930B-7B16-BF44-A269-9035D3849955}"/>
              </a:ext>
            </a:extLst>
          </p:cNvPr>
          <p:cNvGrpSpPr/>
          <p:nvPr/>
        </p:nvGrpSpPr>
        <p:grpSpPr>
          <a:xfrm>
            <a:off x="343525" y="1124744"/>
            <a:ext cx="7843088" cy="5256584"/>
            <a:chOff x="815966" y="1053648"/>
            <a:chExt cx="8102600" cy="5562600"/>
          </a:xfrm>
        </p:grpSpPr>
        <p:pic>
          <p:nvPicPr>
            <p:cNvPr id="7" name="图片 6">
              <a:extLst>
                <a:ext uri="{FF2B5EF4-FFF2-40B4-BE49-F238E27FC236}">
                  <a16:creationId xmlns:a16="http://schemas.microsoft.com/office/drawing/2014/main" id="{88E1B41D-2DCF-554C-BF6E-8BED2DC7503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5966" y="1053648"/>
              <a:ext cx="8102600" cy="5562600"/>
            </a:xfrm>
            <a:prstGeom prst="rect">
              <a:avLst/>
            </a:prstGeom>
          </p:spPr>
        </p:pic>
        <p:pic>
          <p:nvPicPr>
            <p:cNvPr id="8" name="图片 7">
              <a:extLst>
                <a:ext uri="{FF2B5EF4-FFF2-40B4-BE49-F238E27FC236}">
                  <a16:creationId xmlns:a16="http://schemas.microsoft.com/office/drawing/2014/main" id="{FF5537CF-F163-664D-92BD-5E4F4B6FD5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4366" y="4824132"/>
              <a:ext cx="251902" cy="251902"/>
            </a:xfrm>
            <a:prstGeom prst="rect">
              <a:avLst/>
            </a:prstGeom>
          </p:spPr>
        </p:pic>
        <p:sp>
          <p:nvSpPr>
            <p:cNvPr id="9" name="文本框 8">
              <a:extLst>
                <a:ext uri="{FF2B5EF4-FFF2-40B4-BE49-F238E27FC236}">
                  <a16:creationId xmlns:a16="http://schemas.microsoft.com/office/drawing/2014/main" id="{FCE0B1FC-C5BD-B448-811F-2F307D70CB2A}"/>
                </a:ext>
              </a:extLst>
            </p:cNvPr>
            <p:cNvSpPr txBox="1"/>
            <p:nvPr/>
          </p:nvSpPr>
          <p:spPr>
            <a:xfrm>
              <a:off x="1211521" y="1533629"/>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行业应用</a:t>
              </a:r>
            </a:p>
          </p:txBody>
        </p:sp>
        <p:sp>
          <p:nvSpPr>
            <p:cNvPr id="10" name="文本框 9">
              <a:extLst>
                <a:ext uri="{FF2B5EF4-FFF2-40B4-BE49-F238E27FC236}">
                  <a16:creationId xmlns:a16="http://schemas.microsoft.com/office/drawing/2014/main" id="{FA4369CE-93DB-CF44-AD8C-B223141B5C62}"/>
                </a:ext>
              </a:extLst>
            </p:cNvPr>
            <p:cNvSpPr txBox="1"/>
            <p:nvPr/>
          </p:nvSpPr>
          <p:spPr>
            <a:xfrm>
              <a:off x="1211521" y="2407218"/>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应用使能</a:t>
              </a:r>
            </a:p>
          </p:txBody>
        </p:sp>
        <p:sp>
          <p:nvSpPr>
            <p:cNvPr id="11" name="文本框 10">
              <a:extLst>
                <a:ext uri="{FF2B5EF4-FFF2-40B4-BE49-F238E27FC236}">
                  <a16:creationId xmlns:a16="http://schemas.microsoft.com/office/drawing/2014/main" id="{4BF7D8D0-E79D-6B48-B900-9F0D547CFFBA}"/>
                </a:ext>
              </a:extLst>
            </p:cNvPr>
            <p:cNvSpPr txBox="1"/>
            <p:nvPr/>
          </p:nvSpPr>
          <p:spPr>
            <a:xfrm>
              <a:off x="1211971" y="4083668"/>
              <a:ext cx="907942" cy="281554"/>
            </a:xfrm>
            <a:prstGeom prst="rect">
              <a:avLst/>
            </a:prstGeom>
            <a:noFill/>
          </p:spPr>
          <p:txBody>
            <a:bodyPr wrap="none" rtlCol="0" anchor="ctr">
              <a:spAutoFit/>
            </a:bodyPr>
            <a:lstStyle/>
            <a:p>
              <a:pPr algn="just" defTabSz="914034"/>
              <a:r>
                <a:rPr lang="en-US" altLang="zh-CN" sz="1200" b="1" dirty="0">
                  <a:solidFill>
                    <a:srgbClr val="1D1D1A"/>
                  </a:solidFill>
                  <a:latin typeface="+mj-ea"/>
                  <a:ea typeface="+mj-ea"/>
                  <a:sym typeface="Huawei Sans" panose="020C0503030203020204" pitchFamily="34" charset="0"/>
                </a:rPr>
                <a:t>AI</a:t>
              </a:r>
              <a:r>
                <a:rPr lang="zh-CN" altLang="en-US" sz="1200" b="1" dirty="0">
                  <a:solidFill>
                    <a:srgbClr val="1D1D1A"/>
                  </a:solidFill>
                  <a:latin typeface="+mj-ea"/>
                  <a:ea typeface="+mj-ea"/>
                  <a:sym typeface="Huawei Sans" panose="020C0503030203020204" pitchFamily="34" charset="0"/>
                </a:rPr>
                <a:t>开源框架</a:t>
              </a:r>
            </a:p>
          </p:txBody>
        </p:sp>
        <p:sp>
          <p:nvSpPr>
            <p:cNvPr id="12" name="文本框 11">
              <a:extLst>
                <a:ext uri="{FF2B5EF4-FFF2-40B4-BE49-F238E27FC236}">
                  <a16:creationId xmlns:a16="http://schemas.microsoft.com/office/drawing/2014/main" id="{2176BBA9-FD35-5F47-BEED-7455D446CD64}"/>
                </a:ext>
              </a:extLst>
            </p:cNvPr>
            <p:cNvSpPr txBox="1"/>
            <p:nvPr/>
          </p:nvSpPr>
          <p:spPr>
            <a:xfrm>
              <a:off x="1211697" y="4935947"/>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异构驱动</a:t>
              </a:r>
            </a:p>
          </p:txBody>
        </p:sp>
        <p:sp>
          <p:nvSpPr>
            <p:cNvPr id="13" name="文本框 12">
              <a:extLst>
                <a:ext uri="{FF2B5EF4-FFF2-40B4-BE49-F238E27FC236}">
                  <a16:creationId xmlns:a16="http://schemas.microsoft.com/office/drawing/2014/main" id="{4130BA6A-3747-6445-89B2-1961B77EDF5C}"/>
                </a:ext>
              </a:extLst>
            </p:cNvPr>
            <p:cNvSpPr txBox="1"/>
            <p:nvPr/>
          </p:nvSpPr>
          <p:spPr>
            <a:xfrm>
              <a:off x="1212259" y="5799737"/>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华为硬件</a:t>
              </a:r>
            </a:p>
          </p:txBody>
        </p:sp>
        <p:grpSp>
          <p:nvGrpSpPr>
            <p:cNvPr id="14" name="组合 13">
              <a:extLst>
                <a:ext uri="{FF2B5EF4-FFF2-40B4-BE49-F238E27FC236}">
                  <a16:creationId xmlns:a16="http://schemas.microsoft.com/office/drawing/2014/main" id="{6F0AA83C-F277-7F40-9015-50A224AEA59F}"/>
                </a:ext>
              </a:extLst>
            </p:cNvPr>
            <p:cNvGrpSpPr/>
            <p:nvPr/>
          </p:nvGrpSpPr>
          <p:grpSpPr>
            <a:xfrm>
              <a:off x="3287140" y="2440549"/>
              <a:ext cx="1310706" cy="465868"/>
              <a:chOff x="2896407" y="3130643"/>
              <a:chExt cx="1310706" cy="465868"/>
            </a:xfrm>
          </p:grpSpPr>
          <p:pic>
            <p:nvPicPr>
              <p:cNvPr id="52" name="图片 51">
                <a:extLst>
                  <a:ext uri="{FF2B5EF4-FFF2-40B4-BE49-F238E27FC236}">
                    <a16:creationId xmlns:a16="http://schemas.microsoft.com/office/drawing/2014/main" id="{A462ADE3-1838-2B4F-B7F1-EDE4C6AD92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96407" y="3207703"/>
                <a:ext cx="359859" cy="359859"/>
              </a:xfrm>
              <a:prstGeom prst="rect">
                <a:avLst/>
              </a:prstGeom>
            </p:spPr>
          </p:pic>
          <p:sp>
            <p:nvSpPr>
              <p:cNvPr id="53" name="文本框 52">
                <a:extLst>
                  <a:ext uri="{FF2B5EF4-FFF2-40B4-BE49-F238E27FC236}">
                    <a16:creationId xmlns:a16="http://schemas.microsoft.com/office/drawing/2014/main" id="{ACAB2518-AC5E-9740-85F0-F29095D71AF0}"/>
                  </a:ext>
                </a:extLst>
              </p:cNvPr>
              <p:cNvSpPr txBox="1"/>
              <p:nvPr/>
            </p:nvSpPr>
            <p:spPr>
              <a:xfrm>
                <a:off x="3305192" y="3130643"/>
                <a:ext cx="901921" cy="465868"/>
              </a:xfrm>
              <a:prstGeom prst="rect">
                <a:avLst/>
              </a:prstGeom>
              <a:noFill/>
            </p:spPr>
            <p:txBody>
              <a:bodyPr wrap="none" rtlCol="0" anchor="ctr">
                <a:spAutoFit/>
              </a:bodyPr>
              <a:lstStyle/>
              <a:p>
                <a:pPr algn="just" defTabSz="914034"/>
                <a:r>
                  <a:rPr lang="en-US" altLang="zh-CN" sz="1200" dirty="0" err="1">
                    <a:solidFill>
                      <a:srgbClr val="CB121D"/>
                    </a:solidFill>
                    <a:latin typeface="+mj-ea"/>
                    <a:ea typeface="+mj-ea"/>
                    <a:sym typeface="Huawei Sans" panose="020C0503030203020204" pitchFamily="34" charset="0"/>
                  </a:rPr>
                  <a:t>ModelArts</a:t>
                </a:r>
                <a:endParaRPr lang="en-US" altLang="zh-CN" sz="1200" dirty="0">
                  <a:solidFill>
                    <a:srgbClr val="CB121D"/>
                  </a:solidFill>
                  <a:latin typeface="+mj-ea"/>
                  <a:ea typeface="+mj-ea"/>
                  <a:sym typeface="Huawei Sans" panose="020C0503030203020204" pitchFamily="34" charset="0"/>
                </a:endParaRPr>
              </a:p>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华为云服务</a:t>
                </a:r>
              </a:p>
            </p:txBody>
          </p:sp>
        </p:grpSp>
        <p:cxnSp>
          <p:nvCxnSpPr>
            <p:cNvPr id="15" name="直接连接符 24">
              <a:extLst>
                <a:ext uri="{FF2B5EF4-FFF2-40B4-BE49-F238E27FC236}">
                  <a16:creationId xmlns:a16="http://schemas.microsoft.com/office/drawing/2014/main" id="{C55F0D3A-6204-0F4C-A769-EDDDF6FF6A10}"/>
                </a:ext>
              </a:extLst>
            </p:cNvPr>
            <p:cNvCxnSpPr/>
            <p:nvPr/>
          </p:nvCxnSpPr>
          <p:spPr>
            <a:xfrm>
              <a:off x="2651462" y="3057134"/>
              <a:ext cx="5865109"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038F485D-B8B1-2E48-8881-C89B2A425BE9}"/>
                </a:ext>
              </a:extLst>
            </p:cNvPr>
            <p:cNvGrpSpPr/>
            <p:nvPr/>
          </p:nvGrpSpPr>
          <p:grpSpPr>
            <a:xfrm>
              <a:off x="6069812" y="2430120"/>
              <a:ext cx="1394130" cy="486724"/>
              <a:chOff x="4536671" y="3147716"/>
              <a:chExt cx="1394130" cy="486724"/>
            </a:xfrm>
          </p:grpSpPr>
          <p:pic>
            <p:nvPicPr>
              <p:cNvPr id="50" name="图片 49">
                <a:extLst>
                  <a:ext uri="{FF2B5EF4-FFF2-40B4-BE49-F238E27FC236}">
                    <a16:creationId xmlns:a16="http://schemas.microsoft.com/office/drawing/2014/main" id="{CB451FE4-B45C-3F4F-B5AF-AED49AEFC7C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36671" y="3217507"/>
                <a:ext cx="359859" cy="359859"/>
              </a:xfrm>
              <a:prstGeom prst="rect">
                <a:avLst/>
              </a:prstGeom>
            </p:spPr>
          </p:pic>
          <p:sp>
            <p:nvSpPr>
              <p:cNvPr id="51" name="文本框 50">
                <a:extLst>
                  <a:ext uri="{FF2B5EF4-FFF2-40B4-BE49-F238E27FC236}">
                    <a16:creationId xmlns:a16="http://schemas.microsoft.com/office/drawing/2014/main" id="{48234FE3-2A87-2249-8B45-F8C0A01EBCE6}"/>
                  </a:ext>
                </a:extLst>
              </p:cNvPr>
              <p:cNvSpPr txBox="1"/>
              <p:nvPr/>
            </p:nvSpPr>
            <p:spPr>
              <a:xfrm>
                <a:off x="4976197" y="3147716"/>
                <a:ext cx="954604" cy="486724"/>
              </a:xfrm>
              <a:prstGeom prst="rect">
                <a:avLst/>
              </a:prstGeom>
              <a:noFill/>
            </p:spPr>
            <p:txBody>
              <a:bodyPr wrap="none" rtlCol="0" anchor="ctr">
                <a:spAutoFit/>
              </a:bodyPr>
              <a:lstStyle/>
              <a:p>
                <a:pPr algn="just" defTabSz="914034">
                  <a:lnSpc>
                    <a:spcPts val="1599"/>
                  </a:lnSpc>
                </a:pPr>
                <a:r>
                  <a:rPr lang="en-US" altLang="zh-CN" sz="1200" dirty="0" err="1">
                    <a:solidFill>
                      <a:srgbClr val="CB121D"/>
                    </a:solidFill>
                    <a:latin typeface="+mj-ea"/>
                    <a:ea typeface="+mj-ea"/>
                    <a:sym typeface="Huawei Sans" panose="020C0503030203020204" pitchFamily="34" charset="0"/>
                  </a:rPr>
                  <a:t>MindX</a:t>
                </a:r>
                <a:r>
                  <a:rPr lang="en-US" altLang="zh-CN" sz="1200" dirty="0">
                    <a:solidFill>
                      <a:srgbClr val="CB121D"/>
                    </a:solidFill>
                    <a:latin typeface="+mj-ea"/>
                    <a:ea typeface="+mj-ea"/>
                    <a:sym typeface="Huawei Sans" panose="020C0503030203020204" pitchFamily="34" charset="0"/>
                  </a:rPr>
                  <a:t> SDK</a:t>
                </a:r>
              </a:p>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昇腾行业</a:t>
                </a:r>
                <a:r>
                  <a:rPr lang="en-US" altLang="zh-CN" sz="1000" dirty="0">
                    <a:solidFill>
                      <a:srgbClr val="EBEBEB">
                        <a:lumMod val="50000"/>
                      </a:srgbClr>
                    </a:solidFill>
                    <a:latin typeface="+mj-ea"/>
                    <a:ea typeface="+mj-ea"/>
                    <a:sym typeface="Huawei Sans" panose="020C0503030203020204" pitchFamily="34" charset="0"/>
                  </a:rPr>
                  <a:t>SDK</a:t>
                </a:r>
                <a:endParaRPr lang="zh-CN" altLang="en-US" sz="1000" dirty="0">
                  <a:solidFill>
                    <a:srgbClr val="EBEBEB">
                      <a:lumMod val="50000"/>
                    </a:srgbClr>
                  </a:solidFill>
                  <a:latin typeface="+mj-ea"/>
                  <a:ea typeface="+mj-ea"/>
                  <a:sym typeface="Huawei Sans" panose="020C0503030203020204" pitchFamily="34" charset="0"/>
                </a:endParaRPr>
              </a:p>
            </p:txBody>
          </p:sp>
        </p:grpSp>
        <p:sp>
          <p:nvSpPr>
            <p:cNvPr id="17" name="文本框 16">
              <a:extLst>
                <a:ext uri="{FF2B5EF4-FFF2-40B4-BE49-F238E27FC236}">
                  <a16:creationId xmlns:a16="http://schemas.microsoft.com/office/drawing/2014/main" id="{1419E053-B3B1-C84E-B310-E52A5FF600C6}"/>
                </a:ext>
              </a:extLst>
            </p:cNvPr>
            <p:cNvSpPr txBox="1"/>
            <p:nvPr/>
          </p:nvSpPr>
          <p:spPr>
            <a:xfrm>
              <a:off x="4853435" y="4816543"/>
              <a:ext cx="606901" cy="281554"/>
            </a:xfrm>
            <a:prstGeom prst="rect">
              <a:avLst/>
            </a:prstGeom>
            <a:noFill/>
          </p:spPr>
          <p:txBody>
            <a:bodyPr wrap="none" rtlCol="0" anchor="ctr">
              <a:spAutoFit/>
            </a:bodyPr>
            <a:lstStyle/>
            <a:p>
              <a:pPr algn="just" defTabSz="914034"/>
              <a:r>
                <a:rPr lang="en-US" altLang="zh-CN" sz="1200" dirty="0">
                  <a:solidFill>
                    <a:srgbClr val="CB121D"/>
                  </a:solidFill>
                  <a:latin typeface="+mj-ea"/>
                  <a:ea typeface="+mj-ea"/>
                  <a:sym typeface="Huawei Sans" panose="020C0503030203020204" pitchFamily="34" charset="0"/>
                </a:rPr>
                <a:t>CANN</a:t>
              </a:r>
            </a:p>
          </p:txBody>
        </p:sp>
        <p:sp>
          <p:nvSpPr>
            <p:cNvPr id="18" name="文本框 17">
              <a:extLst>
                <a:ext uri="{FF2B5EF4-FFF2-40B4-BE49-F238E27FC236}">
                  <a16:creationId xmlns:a16="http://schemas.microsoft.com/office/drawing/2014/main" id="{DFA69411-0AF1-794B-856D-E7ADF50A88A8}"/>
                </a:ext>
              </a:extLst>
            </p:cNvPr>
            <p:cNvSpPr txBox="1"/>
            <p:nvPr/>
          </p:nvSpPr>
          <p:spPr>
            <a:xfrm>
              <a:off x="3946063" y="5092792"/>
              <a:ext cx="2220485" cy="281293"/>
            </a:xfrm>
            <a:prstGeom prst="rect">
              <a:avLst/>
            </a:prstGeom>
            <a:noFill/>
          </p:spPr>
          <p:txBody>
            <a:bodyPr wrap="none" rtlCol="0" anchor="ctr">
              <a:spAutoFit/>
            </a:bodyPr>
            <a:lstStyle/>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统一异构驱动架构，释放硬件澎湃算力</a:t>
              </a:r>
            </a:p>
          </p:txBody>
        </p:sp>
        <p:pic>
          <p:nvPicPr>
            <p:cNvPr id="19" name="SDC - 半罩球 X系列.331.png" descr="SDC - 半罩球 X系列.331.png">
              <a:extLst>
                <a:ext uri="{FF2B5EF4-FFF2-40B4-BE49-F238E27FC236}">
                  <a16:creationId xmlns:a16="http://schemas.microsoft.com/office/drawing/2014/main" id="{F0F231E4-EDF0-E044-BC8F-CDFA649C829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44197" y="5801743"/>
              <a:ext cx="353048" cy="414140"/>
            </a:xfrm>
            <a:prstGeom prst="rect">
              <a:avLst/>
            </a:prstGeom>
            <a:ln w="12700" cap="flat">
              <a:noFill/>
              <a:miter lim="400000"/>
            </a:ln>
            <a:effectLst/>
          </p:spPr>
        </p:pic>
        <p:pic>
          <p:nvPicPr>
            <p:cNvPr id="20" name="Picture 2" descr="Picture 2">
              <a:extLst>
                <a:ext uri="{FF2B5EF4-FFF2-40B4-BE49-F238E27FC236}">
                  <a16:creationId xmlns:a16="http://schemas.microsoft.com/office/drawing/2014/main" id="{F6177B7F-1CC2-0E4B-8053-1A5834AC2E16}"/>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2453998" y="5832551"/>
              <a:ext cx="264678" cy="352524"/>
            </a:xfrm>
            <a:prstGeom prst="rect">
              <a:avLst/>
            </a:prstGeom>
            <a:ln w="12700" cap="flat">
              <a:noFill/>
              <a:miter lim="400000"/>
            </a:ln>
            <a:effectLst/>
          </p:spPr>
        </p:pic>
        <p:pic>
          <p:nvPicPr>
            <p:cNvPr id="21" name="图片 20">
              <a:extLst>
                <a:ext uri="{FF2B5EF4-FFF2-40B4-BE49-F238E27FC236}">
                  <a16:creationId xmlns:a16="http://schemas.microsoft.com/office/drawing/2014/main" id="{1128FB69-39EE-2B42-980D-8C7064C2C9D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02434" y="5715263"/>
              <a:ext cx="781999" cy="587100"/>
            </a:xfrm>
            <a:prstGeom prst="rect">
              <a:avLst/>
            </a:prstGeom>
          </p:spPr>
        </p:pic>
        <p:pic>
          <p:nvPicPr>
            <p:cNvPr id="22" name="图片 21">
              <a:extLst>
                <a:ext uri="{FF2B5EF4-FFF2-40B4-BE49-F238E27FC236}">
                  <a16:creationId xmlns:a16="http://schemas.microsoft.com/office/drawing/2014/main" id="{8EAD94BA-0386-CC4F-B351-DBFFEABAF62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15857" y="5775297"/>
              <a:ext cx="622071" cy="467032"/>
            </a:xfrm>
            <a:prstGeom prst="rect">
              <a:avLst/>
            </a:prstGeom>
          </p:spPr>
        </p:pic>
        <p:pic>
          <p:nvPicPr>
            <p:cNvPr id="23" name="图片 22">
              <a:extLst>
                <a:ext uri="{FF2B5EF4-FFF2-40B4-BE49-F238E27FC236}">
                  <a16:creationId xmlns:a16="http://schemas.microsoft.com/office/drawing/2014/main" id="{58C2110F-0DF5-6345-B77D-9F8E6C29D22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088698" y="5767954"/>
              <a:ext cx="641633" cy="481718"/>
            </a:xfrm>
            <a:prstGeom prst="rect">
              <a:avLst/>
            </a:prstGeom>
          </p:spPr>
        </p:pic>
        <p:pic>
          <p:nvPicPr>
            <p:cNvPr id="24" name="图片 23">
              <a:extLst>
                <a:ext uri="{FF2B5EF4-FFF2-40B4-BE49-F238E27FC236}">
                  <a16:creationId xmlns:a16="http://schemas.microsoft.com/office/drawing/2014/main" id="{FF0DD1F6-4A37-F84D-A3E8-A428D4E227C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269344" y="5713879"/>
              <a:ext cx="785685" cy="589868"/>
            </a:xfrm>
            <a:prstGeom prst="rect">
              <a:avLst/>
            </a:prstGeom>
          </p:spPr>
        </p:pic>
        <p:pic>
          <p:nvPicPr>
            <p:cNvPr id="25" name="图片 24">
              <a:extLst>
                <a:ext uri="{FF2B5EF4-FFF2-40B4-BE49-F238E27FC236}">
                  <a16:creationId xmlns:a16="http://schemas.microsoft.com/office/drawing/2014/main" id="{4F611E4C-8584-2B47-A227-5B6A67CF266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757645" y="5791708"/>
              <a:ext cx="578352" cy="434210"/>
            </a:xfrm>
            <a:prstGeom prst="rect">
              <a:avLst/>
            </a:prstGeom>
          </p:spPr>
        </p:pic>
        <p:pic>
          <p:nvPicPr>
            <p:cNvPr id="26" name="图片 25">
              <a:extLst>
                <a:ext uri="{FF2B5EF4-FFF2-40B4-BE49-F238E27FC236}">
                  <a16:creationId xmlns:a16="http://schemas.microsoft.com/office/drawing/2014/main" id="{F187884E-319A-3A40-8203-B50AF82D274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35518" y="5731635"/>
              <a:ext cx="738386" cy="554357"/>
            </a:xfrm>
            <a:prstGeom prst="rect">
              <a:avLst/>
            </a:prstGeom>
          </p:spPr>
        </p:pic>
        <p:pic>
          <p:nvPicPr>
            <p:cNvPr id="27" name="图片 26">
              <a:extLst>
                <a:ext uri="{FF2B5EF4-FFF2-40B4-BE49-F238E27FC236}">
                  <a16:creationId xmlns:a16="http://schemas.microsoft.com/office/drawing/2014/main" id="{75537A9D-7379-A848-8E9B-4C69948E1F4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056043" y="5741156"/>
              <a:ext cx="713021" cy="535315"/>
            </a:xfrm>
            <a:prstGeom prst="rect">
              <a:avLst/>
            </a:prstGeom>
          </p:spPr>
        </p:pic>
        <p:cxnSp>
          <p:nvCxnSpPr>
            <p:cNvPr id="28" name="直接连接符 56">
              <a:extLst>
                <a:ext uri="{FF2B5EF4-FFF2-40B4-BE49-F238E27FC236}">
                  <a16:creationId xmlns:a16="http://schemas.microsoft.com/office/drawing/2014/main" id="{7C7B655F-D646-6E4F-BDD8-A6739E4C7919}"/>
                </a:ext>
              </a:extLst>
            </p:cNvPr>
            <p:cNvCxnSpPr/>
            <p:nvPr/>
          </p:nvCxnSpPr>
          <p:spPr>
            <a:xfrm rot="5400000">
              <a:off x="3686153" y="5946126"/>
              <a:ext cx="575775"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57">
              <a:extLst>
                <a:ext uri="{FF2B5EF4-FFF2-40B4-BE49-F238E27FC236}">
                  <a16:creationId xmlns:a16="http://schemas.microsoft.com/office/drawing/2014/main" id="{38E72DCA-4755-E94F-9296-B179A458E5D0}"/>
                </a:ext>
              </a:extLst>
            </p:cNvPr>
            <p:cNvCxnSpPr/>
            <p:nvPr/>
          </p:nvCxnSpPr>
          <p:spPr>
            <a:xfrm rot="5400000">
              <a:off x="5884669" y="5945819"/>
              <a:ext cx="575775"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0DF7857-B737-B342-AABD-33715AA79CC5}"/>
                </a:ext>
              </a:extLst>
            </p:cNvPr>
            <p:cNvSpPr txBox="1"/>
            <p:nvPr/>
          </p:nvSpPr>
          <p:spPr>
            <a:xfrm>
              <a:off x="2775355" y="5521059"/>
              <a:ext cx="624963" cy="258091"/>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端</a:t>
              </a:r>
              <a:r>
                <a:rPr lang="en-US" altLang="zh-CN" sz="1050" b="1" dirty="0">
                  <a:solidFill>
                    <a:srgbClr val="1D1D1A"/>
                  </a:solidFill>
                  <a:latin typeface="+mj-ea"/>
                  <a:ea typeface="+mj-ea"/>
                  <a:sym typeface="Huawei Sans" panose="020C0503030203020204" pitchFamily="34" charset="0"/>
                </a:rPr>
                <a:t>(IOT)</a:t>
              </a:r>
              <a:endParaRPr lang="zh-CN" altLang="en-US" sz="1050" b="1" dirty="0">
                <a:solidFill>
                  <a:srgbClr val="1D1D1A"/>
                </a:solidFill>
                <a:latin typeface="+mj-ea"/>
                <a:ea typeface="+mj-ea"/>
                <a:sym typeface="Huawei Sans" panose="020C0503030203020204" pitchFamily="34" charset="0"/>
              </a:endParaRPr>
            </a:p>
          </p:txBody>
        </p:sp>
        <p:sp>
          <p:nvSpPr>
            <p:cNvPr id="31" name="文本框 30">
              <a:extLst>
                <a:ext uri="{FF2B5EF4-FFF2-40B4-BE49-F238E27FC236}">
                  <a16:creationId xmlns:a16="http://schemas.microsoft.com/office/drawing/2014/main" id="{B06FB739-8CC5-754E-8A15-3152B18074F5}"/>
                </a:ext>
              </a:extLst>
            </p:cNvPr>
            <p:cNvSpPr txBox="1"/>
            <p:nvPr/>
          </p:nvSpPr>
          <p:spPr>
            <a:xfrm>
              <a:off x="4727270" y="5521059"/>
              <a:ext cx="652057" cy="258091"/>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边</a:t>
              </a:r>
              <a:r>
                <a:rPr lang="en-US" altLang="zh-CN" sz="1050" b="1" dirty="0">
                  <a:solidFill>
                    <a:srgbClr val="1D1D1A"/>
                  </a:solidFill>
                  <a:latin typeface="+mj-ea"/>
                  <a:ea typeface="+mj-ea"/>
                  <a:sym typeface="Huawei Sans" panose="020C0503030203020204" pitchFamily="34" charset="0"/>
                </a:rPr>
                <a:t>(</a:t>
              </a:r>
              <a:r>
                <a:rPr lang="zh-CN" altLang="en-US" sz="1050" b="1" dirty="0">
                  <a:solidFill>
                    <a:srgbClr val="1D1D1A"/>
                  </a:solidFill>
                  <a:latin typeface="+mj-ea"/>
                  <a:ea typeface="+mj-ea"/>
                  <a:sym typeface="Huawei Sans" panose="020C0503030203020204" pitchFamily="34" charset="0"/>
                </a:rPr>
                <a:t>基站</a:t>
              </a:r>
              <a:r>
                <a:rPr lang="en-US" altLang="zh-CN" sz="1050" b="1" dirty="0">
                  <a:solidFill>
                    <a:srgbClr val="1D1D1A"/>
                  </a:solidFill>
                  <a:latin typeface="+mj-ea"/>
                  <a:ea typeface="+mj-ea"/>
                  <a:sym typeface="Huawei Sans" panose="020C0503030203020204" pitchFamily="34" charset="0"/>
                </a:rPr>
                <a:t>)</a:t>
              </a:r>
              <a:endParaRPr lang="zh-CN" altLang="en-US" sz="1050" b="1" dirty="0">
                <a:solidFill>
                  <a:srgbClr val="1D1D1A"/>
                </a:solidFill>
                <a:latin typeface="+mj-ea"/>
                <a:ea typeface="+mj-ea"/>
                <a:sym typeface="Huawei Sans" panose="020C0503030203020204" pitchFamily="34" charset="0"/>
              </a:endParaRPr>
            </a:p>
          </p:txBody>
        </p:sp>
        <p:sp>
          <p:nvSpPr>
            <p:cNvPr id="32" name="文本框 31">
              <a:extLst>
                <a:ext uri="{FF2B5EF4-FFF2-40B4-BE49-F238E27FC236}">
                  <a16:creationId xmlns:a16="http://schemas.microsoft.com/office/drawing/2014/main" id="{B6574A3D-EEF6-BE46-B83D-540B1D3A051B}"/>
                </a:ext>
              </a:extLst>
            </p:cNvPr>
            <p:cNvSpPr txBox="1"/>
            <p:nvPr/>
          </p:nvSpPr>
          <p:spPr>
            <a:xfrm>
              <a:off x="7155517" y="5521059"/>
              <a:ext cx="299837" cy="258091"/>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云</a:t>
              </a:r>
            </a:p>
          </p:txBody>
        </p:sp>
        <p:pic>
          <p:nvPicPr>
            <p:cNvPr id="33" name="图片 32">
              <a:extLst>
                <a:ext uri="{FF2B5EF4-FFF2-40B4-BE49-F238E27FC236}">
                  <a16:creationId xmlns:a16="http://schemas.microsoft.com/office/drawing/2014/main" id="{A76EE7A2-ED8B-3846-AEFB-3F3FBA272DFA}"/>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4311755" y="3862764"/>
              <a:ext cx="569618" cy="398920"/>
            </a:xfrm>
            <a:prstGeom prst="rect">
              <a:avLst/>
            </a:prstGeom>
          </p:spPr>
        </p:pic>
        <p:sp>
          <p:nvSpPr>
            <p:cNvPr id="34" name="文本框 33">
              <a:extLst>
                <a:ext uri="{FF2B5EF4-FFF2-40B4-BE49-F238E27FC236}">
                  <a16:creationId xmlns:a16="http://schemas.microsoft.com/office/drawing/2014/main" id="{4DAE8541-E1B2-EE48-9B7C-08FD6D67F300}"/>
                </a:ext>
              </a:extLst>
            </p:cNvPr>
            <p:cNvSpPr txBox="1"/>
            <p:nvPr/>
          </p:nvSpPr>
          <p:spPr>
            <a:xfrm>
              <a:off x="4908246" y="3978672"/>
              <a:ext cx="977965" cy="281554"/>
            </a:xfrm>
            <a:prstGeom prst="rect">
              <a:avLst/>
            </a:prstGeom>
            <a:noFill/>
          </p:spPr>
          <p:txBody>
            <a:bodyPr wrap="none" rtlCol="0" anchor="ctr">
              <a:spAutoFit/>
            </a:bodyPr>
            <a:lstStyle/>
            <a:p>
              <a:pPr algn="just" defTabSz="914034"/>
              <a:r>
                <a:rPr lang="en-US" altLang="zh-CN" sz="1200" b="1" dirty="0">
                  <a:solidFill>
                    <a:srgbClr val="CB121D"/>
                  </a:solidFill>
                  <a:latin typeface="+mj-ea"/>
                  <a:ea typeface="+mj-ea"/>
                  <a:sym typeface="Huawei Sans" panose="020C0503030203020204" pitchFamily="34" charset="0"/>
                </a:rPr>
                <a:t>MindSpore</a:t>
              </a:r>
            </a:p>
          </p:txBody>
        </p:sp>
        <p:sp>
          <p:nvSpPr>
            <p:cNvPr id="35" name="文本框 34">
              <a:extLst>
                <a:ext uri="{FF2B5EF4-FFF2-40B4-BE49-F238E27FC236}">
                  <a16:creationId xmlns:a16="http://schemas.microsoft.com/office/drawing/2014/main" id="{CCE83113-A445-9E49-AF1B-A130EC44A118}"/>
                </a:ext>
              </a:extLst>
            </p:cNvPr>
            <p:cNvSpPr txBox="1"/>
            <p:nvPr/>
          </p:nvSpPr>
          <p:spPr>
            <a:xfrm>
              <a:off x="4523175" y="4254919"/>
              <a:ext cx="1257151" cy="281293"/>
            </a:xfrm>
            <a:prstGeom prst="rect">
              <a:avLst/>
            </a:prstGeom>
            <a:noFill/>
          </p:spPr>
          <p:txBody>
            <a:bodyPr wrap="none" rtlCol="0" anchor="ctr">
              <a:spAutoFit/>
            </a:bodyPr>
            <a:lstStyle/>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全场景深度学习框架</a:t>
              </a:r>
            </a:p>
          </p:txBody>
        </p:sp>
        <p:sp>
          <p:nvSpPr>
            <p:cNvPr id="36" name="文本框 35">
              <a:extLst>
                <a:ext uri="{FF2B5EF4-FFF2-40B4-BE49-F238E27FC236}">
                  <a16:creationId xmlns:a16="http://schemas.microsoft.com/office/drawing/2014/main" id="{61BB648F-7A9F-9C4D-8536-4D0723F8FFD4}"/>
                </a:ext>
              </a:extLst>
            </p:cNvPr>
            <p:cNvSpPr txBox="1"/>
            <p:nvPr/>
          </p:nvSpPr>
          <p:spPr>
            <a:xfrm>
              <a:off x="1211697" y="3274478"/>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操作系统</a:t>
              </a:r>
            </a:p>
          </p:txBody>
        </p:sp>
        <p:sp>
          <p:nvSpPr>
            <p:cNvPr id="37" name="文本框 36">
              <a:extLst>
                <a:ext uri="{FF2B5EF4-FFF2-40B4-BE49-F238E27FC236}">
                  <a16:creationId xmlns:a16="http://schemas.microsoft.com/office/drawing/2014/main" id="{346BA601-3AB0-AF41-8B84-301BE0A05DD1}"/>
                </a:ext>
              </a:extLst>
            </p:cNvPr>
            <p:cNvSpPr txBox="1"/>
            <p:nvPr/>
          </p:nvSpPr>
          <p:spPr>
            <a:xfrm>
              <a:off x="4767259" y="3187288"/>
              <a:ext cx="909448" cy="489852"/>
            </a:xfrm>
            <a:prstGeom prst="rect">
              <a:avLst/>
            </a:prstGeom>
            <a:noFill/>
          </p:spPr>
          <p:txBody>
            <a:bodyPr wrap="none" rtlCol="0" anchor="ctr">
              <a:spAutoFit/>
            </a:bodyPr>
            <a:lstStyle/>
            <a:p>
              <a:pPr algn="ctr" defTabSz="914034">
                <a:lnSpc>
                  <a:spcPts val="1599"/>
                </a:lnSpc>
              </a:pPr>
              <a:r>
                <a:rPr lang="zh-CN" altLang="en-US" sz="1200" b="1" dirty="0">
                  <a:solidFill>
                    <a:srgbClr val="CB121D"/>
                  </a:solidFill>
                  <a:latin typeface="+mj-ea"/>
                  <a:ea typeface="+mj-ea"/>
                  <a:sym typeface="Huawei Sans" panose="020C0503030203020204" pitchFamily="34" charset="0"/>
                </a:rPr>
                <a:t>鸿蒙</a:t>
              </a:r>
              <a:endParaRPr lang="en-US" altLang="zh-CN" sz="1200" b="1" dirty="0">
                <a:solidFill>
                  <a:srgbClr val="CB121D"/>
                </a:solidFill>
                <a:latin typeface="+mj-ea"/>
                <a:ea typeface="+mj-ea"/>
                <a:sym typeface="Huawei Sans" panose="020C0503030203020204" pitchFamily="34" charset="0"/>
              </a:endParaRPr>
            </a:p>
            <a:p>
              <a:pPr algn="ctr" defTabSz="914034">
                <a:lnSpc>
                  <a:spcPts val="1599"/>
                </a:lnSpc>
              </a:pPr>
              <a:r>
                <a:rPr lang="en-US" altLang="zh-CN" sz="1000" dirty="0">
                  <a:solidFill>
                    <a:srgbClr val="EBEBEB">
                      <a:lumMod val="50000"/>
                    </a:srgbClr>
                  </a:solidFill>
                  <a:latin typeface="+mj-ea"/>
                  <a:ea typeface="+mj-ea"/>
                  <a:sym typeface="Huawei Sans" panose="020C0503030203020204" pitchFamily="34" charset="0"/>
                </a:rPr>
                <a:t>Harmony</a:t>
              </a:r>
              <a:r>
                <a:rPr lang="zh-CN" altLang="en-US" sz="1000" dirty="0">
                  <a:solidFill>
                    <a:srgbClr val="EBEBEB">
                      <a:lumMod val="50000"/>
                    </a:srgbClr>
                  </a:solidFill>
                  <a:latin typeface="+mj-ea"/>
                  <a:ea typeface="+mj-ea"/>
                  <a:sym typeface="Huawei Sans" panose="020C0503030203020204" pitchFamily="34" charset="0"/>
                </a:rPr>
                <a:t> </a:t>
              </a:r>
              <a:r>
                <a:rPr lang="en-US" altLang="zh-CN" sz="1000" dirty="0">
                  <a:solidFill>
                    <a:srgbClr val="EBEBEB">
                      <a:lumMod val="50000"/>
                    </a:srgbClr>
                  </a:solidFill>
                  <a:latin typeface="+mj-ea"/>
                  <a:ea typeface="+mj-ea"/>
                  <a:sym typeface="Huawei Sans" panose="020C0503030203020204" pitchFamily="34" charset="0"/>
                </a:rPr>
                <a:t>OS</a:t>
              </a:r>
              <a:endParaRPr lang="zh-CN" altLang="en-US" sz="1000" dirty="0">
                <a:solidFill>
                  <a:srgbClr val="EBEBEB">
                    <a:lumMod val="50000"/>
                  </a:srgbClr>
                </a:solidFill>
                <a:latin typeface="+mj-ea"/>
                <a:ea typeface="+mj-ea"/>
                <a:sym typeface="Huawei Sans" panose="020C0503030203020204" pitchFamily="34" charset="0"/>
              </a:endParaRPr>
            </a:p>
          </p:txBody>
        </p:sp>
        <p:sp>
          <p:nvSpPr>
            <p:cNvPr id="38" name="文本框 37">
              <a:extLst>
                <a:ext uri="{FF2B5EF4-FFF2-40B4-BE49-F238E27FC236}">
                  <a16:creationId xmlns:a16="http://schemas.microsoft.com/office/drawing/2014/main" id="{3EBB468F-D8C4-9248-B8AA-C6F1A283A761}"/>
                </a:ext>
              </a:extLst>
            </p:cNvPr>
            <p:cNvSpPr txBox="1"/>
            <p:nvPr/>
          </p:nvSpPr>
          <p:spPr>
            <a:xfrm>
              <a:off x="3370366" y="3394160"/>
              <a:ext cx="843219" cy="281293"/>
            </a:xfrm>
            <a:prstGeom prst="rect">
              <a:avLst/>
            </a:prstGeom>
            <a:noFill/>
          </p:spPr>
          <p:txBody>
            <a:bodyPr wrap="none" rtlCol="0" anchor="ctr">
              <a:spAutoFit/>
            </a:bodyPr>
            <a:lstStyle/>
            <a:p>
              <a:pPr defTabSz="914034">
                <a:lnSpc>
                  <a:spcPts val="1599"/>
                </a:lnSpc>
              </a:pPr>
              <a:r>
                <a:rPr lang="en-US" altLang="zh-CN" sz="1000" dirty="0">
                  <a:solidFill>
                    <a:srgbClr val="EBEBEB">
                      <a:lumMod val="50000"/>
                    </a:srgbClr>
                  </a:solidFill>
                  <a:latin typeface="+mj-ea"/>
                  <a:ea typeface="+mj-ea"/>
                  <a:sym typeface="Huawei Sans" panose="020C0503030203020204" pitchFamily="34" charset="0"/>
                </a:rPr>
                <a:t>Android</a:t>
              </a:r>
              <a:r>
                <a:rPr lang="zh-CN" altLang="en-US" sz="1000" dirty="0">
                  <a:solidFill>
                    <a:srgbClr val="EBEBEB">
                      <a:lumMod val="50000"/>
                    </a:srgbClr>
                  </a:solidFill>
                  <a:latin typeface="+mj-ea"/>
                  <a:ea typeface="+mj-ea"/>
                  <a:sym typeface="Huawei Sans" panose="020C0503030203020204" pitchFamily="34" charset="0"/>
                </a:rPr>
                <a:t> </a:t>
              </a:r>
              <a:r>
                <a:rPr lang="en-US" altLang="zh-CN" sz="1000" dirty="0">
                  <a:solidFill>
                    <a:srgbClr val="EBEBEB">
                      <a:lumMod val="50000"/>
                    </a:srgbClr>
                  </a:solidFill>
                  <a:latin typeface="+mj-ea"/>
                  <a:ea typeface="+mj-ea"/>
                  <a:sym typeface="Huawei Sans" panose="020C0503030203020204" pitchFamily="34" charset="0"/>
                </a:rPr>
                <a:t>OS</a:t>
              </a:r>
              <a:endParaRPr lang="zh-CN" altLang="en-US" sz="1000" dirty="0">
                <a:solidFill>
                  <a:srgbClr val="EBEBEB">
                    <a:lumMod val="50000"/>
                  </a:srgbClr>
                </a:solidFill>
                <a:latin typeface="+mj-ea"/>
                <a:ea typeface="+mj-ea"/>
                <a:sym typeface="Huawei Sans" panose="020C0503030203020204" pitchFamily="34" charset="0"/>
              </a:endParaRPr>
            </a:p>
          </p:txBody>
        </p:sp>
        <p:sp>
          <p:nvSpPr>
            <p:cNvPr id="39" name="文本框 38">
              <a:extLst>
                <a:ext uri="{FF2B5EF4-FFF2-40B4-BE49-F238E27FC236}">
                  <a16:creationId xmlns:a16="http://schemas.microsoft.com/office/drawing/2014/main" id="{8BFCCA39-3327-F04C-9D26-A226D005E83A}"/>
                </a:ext>
              </a:extLst>
            </p:cNvPr>
            <p:cNvSpPr txBox="1"/>
            <p:nvPr/>
          </p:nvSpPr>
          <p:spPr>
            <a:xfrm>
              <a:off x="7055029" y="3394160"/>
              <a:ext cx="679150" cy="281293"/>
            </a:xfrm>
            <a:prstGeom prst="rect">
              <a:avLst/>
            </a:prstGeom>
            <a:noFill/>
          </p:spPr>
          <p:txBody>
            <a:bodyPr wrap="none" rtlCol="0" anchor="ctr">
              <a:spAutoFit/>
            </a:bodyPr>
            <a:lstStyle/>
            <a:p>
              <a:pPr defTabSz="914034">
                <a:lnSpc>
                  <a:spcPts val="1599"/>
                </a:lnSpc>
              </a:pPr>
              <a:r>
                <a:rPr lang="en-US" altLang="zh-CN" sz="1000" dirty="0">
                  <a:solidFill>
                    <a:srgbClr val="EBEBEB">
                      <a:lumMod val="50000"/>
                    </a:srgbClr>
                  </a:solidFill>
                  <a:latin typeface="+mj-ea"/>
                  <a:ea typeface="+mj-ea"/>
                  <a:sym typeface="Huawei Sans" panose="020C0503030203020204" pitchFamily="34" charset="0"/>
                </a:rPr>
                <a:t>Linux</a:t>
              </a:r>
              <a:r>
                <a:rPr lang="zh-CN" altLang="en-US" sz="1000" dirty="0">
                  <a:solidFill>
                    <a:srgbClr val="EBEBEB">
                      <a:lumMod val="50000"/>
                    </a:srgbClr>
                  </a:solidFill>
                  <a:latin typeface="+mj-ea"/>
                  <a:ea typeface="+mj-ea"/>
                  <a:sym typeface="Huawei Sans" panose="020C0503030203020204" pitchFamily="34" charset="0"/>
                </a:rPr>
                <a:t> </a:t>
              </a:r>
              <a:r>
                <a:rPr lang="en-US" altLang="zh-CN" sz="1000" dirty="0">
                  <a:solidFill>
                    <a:srgbClr val="EBEBEB">
                      <a:lumMod val="50000"/>
                    </a:srgbClr>
                  </a:solidFill>
                  <a:latin typeface="+mj-ea"/>
                  <a:ea typeface="+mj-ea"/>
                  <a:sym typeface="Huawei Sans" panose="020C0503030203020204" pitchFamily="34" charset="0"/>
                </a:rPr>
                <a:t>OS</a:t>
              </a:r>
              <a:endParaRPr lang="zh-CN" altLang="en-US" sz="1000" dirty="0">
                <a:solidFill>
                  <a:srgbClr val="EBEBEB">
                    <a:lumMod val="50000"/>
                  </a:srgbClr>
                </a:solidFill>
                <a:latin typeface="+mj-ea"/>
                <a:ea typeface="+mj-ea"/>
                <a:sym typeface="Huawei Sans" panose="020C0503030203020204" pitchFamily="34" charset="0"/>
              </a:endParaRPr>
            </a:p>
          </p:txBody>
        </p:sp>
        <p:pic>
          <p:nvPicPr>
            <p:cNvPr id="40" name="图片 39">
              <a:extLst>
                <a:ext uri="{FF2B5EF4-FFF2-40B4-BE49-F238E27FC236}">
                  <a16:creationId xmlns:a16="http://schemas.microsoft.com/office/drawing/2014/main" id="{C491CD88-2167-834D-9B67-FF2ABA59AA4C}"/>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440392" y="1322352"/>
              <a:ext cx="983535" cy="586800"/>
            </a:xfrm>
            <a:prstGeom prst="rect">
              <a:avLst/>
            </a:prstGeom>
          </p:spPr>
        </p:pic>
        <p:pic>
          <p:nvPicPr>
            <p:cNvPr id="41" name="图片 40">
              <a:extLst>
                <a:ext uri="{FF2B5EF4-FFF2-40B4-BE49-F238E27FC236}">
                  <a16:creationId xmlns:a16="http://schemas.microsoft.com/office/drawing/2014/main" id="{5296E1E3-7E75-BB4B-B87E-E1D229F773EB}"/>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89262" y="1331258"/>
              <a:ext cx="1014947" cy="586800"/>
            </a:xfrm>
            <a:prstGeom prst="rect">
              <a:avLst/>
            </a:prstGeom>
          </p:spPr>
        </p:pic>
        <p:pic>
          <p:nvPicPr>
            <p:cNvPr id="42" name="图片 41">
              <a:extLst>
                <a:ext uri="{FF2B5EF4-FFF2-40B4-BE49-F238E27FC236}">
                  <a16:creationId xmlns:a16="http://schemas.microsoft.com/office/drawing/2014/main" id="{A7CFC877-9EF5-7249-9518-239FB3A71B83}"/>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769545" y="1336524"/>
              <a:ext cx="1043200" cy="586800"/>
            </a:xfrm>
            <a:prstGeom prst="rect">
              <a:avLst/>
            </a:prstGeom>
          </p:spPr>
        </p:pic>
        <p:pic>
          <p:nvPicPr>
            <p:cNvPr id="43" name="图片 42">
              <a:extLst>
                <a:ext uri="{FF2B5EF4-FFF2-40B4-BE49-F238E27FC236}">
                  <a16:creationId xmlns:a16="http://schemas.microsoft.com/office/drawing/2014/main" id="{C1BA17A8-1957-9E4D-B7DD-1A01B24E1B1B}"/>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978081" y="1331258"/>
              <a:ext cx="1035861" cy="586800"/>
            </a:xfrm>
            <a:prstGeom prst="rect">
              <a:avLst/>
            </a:prstGeom>
          </p:spPr>
        </p:pic>
        <p:pic>
          <p:nvPicPr>
            <p:cNvPr id="44" name="图片 43">
              <a:extLst>
                <a:ext uri="{FF2B5EF4-FFF2-40B4-BE49-F238E27FC236}">
                  <a16:creationId xmlns:a16="http://schemas.microsoft.com/office/drawing/2014/main" id="{0ACBF968-9A50-554B-BF13-5C8C48B034D0}"/>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179277" y="1336524"/>
              <a:ext cx="1035861" cy="586800"/>
            </a:xfrm>
            <a:prstGeom prst="rect">
              <a:avLst/>
            </a:prstGeom>
          </p:spPr>
        </p:pic>
        <p:sp>
          <p:nvSpPr>
            <p:cNvPr id="45" name="文本框 44">
              <a:extLst>
                <a:ext uri="{FF2B5EF4-FFF2-40B4-BE49-F238E27FC236}">
                  <a16:creationId xmlns:a16="http://schemas.microsoft.com/office/drawing/2014/main" id="{7EBABF86-21A1-2F41-B0C1-FFEE5C04EAAB}"/>
                </a:ext>
              </a:extLst>
            </p:cNvPr>
            <p:cNvSpPr txBox="1"/>
            <p:nvPr/>
          </p:nvSpPr>
          <p:spPr>
            <a:xfrm>
              <a:off x="2616667" y="1912730"/>
              <a:ext cx="655067"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自动驾驶</a:t>
              </a:r>
            </a:p>
          </p:txBody>
        </p:sp>
        <p:sp>
          <p:nvSpPr>
            <p:cNvPr id="46" name="文本框 45">
              <a:extLst>
                <a:ext uri="{FF2B5EF4-FFF2-40B4-BE49-F238E27FC236}">
                  <a16:creationId xmlns:a16="http://schemas.microsoft.com/office/drawing/2014/main" id="{6316958C-FC1F-E147-8C93-874A01B260F9}"/>
                </a:ext>
              </a:extLst>
            </p:cNvPr>
            <p:cNvSpPr txBox="1"/>
            <p:nvPr/>
          </p:nvSpPr>
          <p:spPr>
            <a:xfrm>
              <a:off x="3806986" y="1912730"/>
              <a:ext cx="655067"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姿态识别</a:t>
              </a:r>
            </a:p>
          </p:txBody>
        </p:sp>
        <p:sp>
          <p:nvSpPr>
            <p:cNvPr id="47" name="文本框 46">
              <a:extLst>
                <a:ext uri="{FF2B5EF4-FFF2-40B4-BE49-F238E27FC236}">
                  <a16:creationId xmlns:a16="http://schemas.microsoft.com/office/drawing/2014/main" id="{370F4350-3D2A-934E-8A40-31DCB5204400}"/>
                </a:ext>
              </a:extLst>
            </p:cNvPr>
            <p:cNvSpPr txBox="1"/>
            <p:nvPr/>
          </p:nvSpPr>
          <p:spPr>
            <a:xfrm>
              <a:off x="4937930" y="1912730"/>
              <a:ext cx="655067"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三维重建</a:t>
              </a:r>
            </a:p>
          </p:txBody>
        </p:sp>
        <p:sp>
          <p:nvSpPr>
            <p:cNvPr id="48" name="文本框 47">
              <a:extLst>
                <a:ext uri="{FF2B5EF4-FFF2-40B4-BE49-F238E27FC236}">
                  <a16:creationId xmlns:a16="http://schemas.microsoft.com/office/drawing/2014/main" id="{C93681B9-551C-534D-968E-B76DD010C694}"/>
                </a:ext>
              </a:extLst>
            </p:cNvPr>
            <p:cNvSpPr txBox="1"/>
            <p:nvPr/>
          </p:nvSpPr>
          <p:spPr>
            <a:xfrm>
              <a:off x="6016985" y="1912729"/>
              <a:ext cx="895900"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自然语言处理</a:t>
              </a:r>
            </a:p>
          </p:txBody>
        </p:sp>
        <p:sp>
          <p:nvSpPr>
            <p:cNvPr id="49" name="文本框 48">
              <a:extLst>
                <a:ext uri="{FF2B5EF4-FFF2-40B4-BE49-F238E27FC236}">
                  <a16:creationId xmlns:a16="http://schemas.microsoft.com/office/drawing/2014/main" id="{FEF0722B-24E4-B449-BE8A-9959453D7529}"/>
                </a:ext>
              </a:extLst>
            </p:cNvPr>
            <p:cNvSpPr txBox="1"/>
            <p:nvPr/>
          </p:nvSpPr>
          <p:spPr>
            <a:xfrm>
              <a:off x="7307379" y="1912729"/>
              <a:ext cx="895900"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音频信号识别</a:t>
              </a:r>
            </a:p>
          </p:txBody>
        </p:sp>
      </p:grpSp>
      <p:sp>
        <p:nvSpPr>
          <p:cNvPr id="54" name="矩形 53">
            <a:extLst>
              <a:ext uri="{FF2B5EF4-FFF2-40B4-BE49-F238E27FC236}">
                <a16:creationId xmlns:a16="http://schemas.microsoft.com/office/drawing/2014/main" id="{A4CFB8F2-FD4A-1B4B-99F7-8FE1BB027A6E}"/>
              </a:ext>
            </a:extLst>
          </p:cNvPr>
          <p:cNvSpPr/>
          <p:nvPr/>
        </p:nvSpPr>
        <p:spPr>
          <a:xfrm>
            <a:off x="8186327" y="1301982"/>
            <a:ext cx="3804068" cy="707886"/>
          </a:xfrm>
          <a:prstGeom prst="rect">
            <a:avLst/>
          </a:prstGeom>
        </p:spPr>
        <p:txBody>
          <a:bodyPr wrap="square">
            <a:spAutoFit/>
          </a:bodyPr>
          <a:lstStyle/>
          <a:p>
            <a:r>
              <a:rPr lang="en-US" altLang="zh-CN" sz="2000" dirty="0">
                <a:solidFill>
                  <a:srgbClr val="374154"/>
                </a:solidFill>
                <a:latin typeface="Gill Sans MT" panose="020B0502020104020203" pitchFamily="34" charset="0"/>
              </a:rPr>
              <a:t>Efficient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Computing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with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cross-layer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Design</a:t>
            </a:r>
            <a:endParaRPr lang="zh-CN" altLang="en-US" sz="2000" dirty="0">
              <a:solidFill>
                <a:srgbClr val="374154"/>
              </a:solidFill>
              <a:latin typeface="Gill Sans MT" panose="020B0502020104020203" pitchFamily="34" charset="0"/>
            </a:endParaRPr>
          </a:p>
        </p:txBody>
      </p:sp>
      <p:sp>
        <p:nvSpPr>
          <p:cNvPr id="55" name="矩形 54">
            <a:extLst>
              <a:ext uri="{FF2B5EF4-FFF2-40B4-BE49-F238E27FC236}">
                <a16:creationId xmlns:a16="http://schemas.microsoft.com/office/drawing/2014/main" id="{57C38736-7FDF-6F43-A9E0-09BED15EB40A}"/>
              </a:ext>
            </a:extLst>
          </p:cNvPr>
          <p:cNvSpPr/>
          <p:nvPr/>
        </p:nvSpPr>
        <p:spPr>
          <a:xfrm>
            <a:off x="8245368" y="2425492"/>
            <a:ext cx="3435906" cy="2346348"/>
          </a:xfrm>
          <a:prstGeom prst="rect">
            <a:avLst/>
          </a:prstGeom>
        </p:spPr>
        <p:txBody>
          <a:bodyPr wrap="square">
            <a:spAutoFit/>
          </a:bodyPr>
          <a:lstStyle/>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Algorithm</a:t>
            </a:r>
          </a:p>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System</a:t>
            </a:r>
          </a:p>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Software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Architecture</a:t>
            </a:r>
          </a:p>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Hardware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Architecture</a:t>
            </a:r>
          </a:p>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Circuit</a:t>
            </a:r>
            <a:endParaRPr lang="zh-CN" altLang="en-US"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825700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AI</a:t>
            </a:r>
            <a:r>
              <a:rPr lang="zh-CN" altLang="en-US" dirty="0"/>
              <a:t> 计算体系 </a:t>
            </a:r>
            <a:r>
              <a:rPr lang="en-US" altLang="zh-CN" dirty="0"/>
              <a:t>-</a:t>
            </a:r>
            <a:r>
              <a:rPr lang="zh-CN" altLang="en-US" dirty="0"/>
              <a:t> 夸层设计</a:t>
            </a:r>
          </a:p>
        </p:txBody>
      </p:sp>
      <p:pic>
        <p:nvPicPr>
          <p:cNvPr id="3" name="图片 2">
            <a:extLst>
              <a:ext uri="{FF2B5EF4-FFF2-40B4-BE49-F238E27FC236}">
                <a16:creationId xmlns:a16="http://schemas.microsoft.com/office/drawing/2014/main" id="{BDA92CE2-C6A7-D641-B81B-D0FF5BDDA210}"/>
              </a:ext>
            </a:extLst>
          </p:cNvPr>
          <p:cNvPicPr>
            <a:picLocks noChangeAspect="1"/>
          </p:cNvPicPr>
          <p:nvPr/>
        </p:nvPicPr>
        <p:blipFill>
          <a:blip r:embed="rId2"/>
          <a:stretch>
            <a:fillRect/>
          </a:stretch>
        </p:blipFill>
        <p:spPr>
          <a:xfrm>
            <a:off x="6727983" y="1865965"/>
            <a:ext cx="3715356" cy="1809217"/>
          </a:xfrm>
          <a:prstGeom prst="rect">
            <a:avLst/>
          </a:prstGeom>
        </p:spPr>
      </p:pic>
      <p:sp>
        <p:nvSpPr>
          <p:cNvPr id="54" name="矩形 53">
            <a:extLst>
              <a:ext uri="{FF2B5EF4-FFF2-40B4-BE49-F238E27FC236}">
                <a16:creationId xmlns:a16="http://schemas.microsoft.com/office/drawing/2014/main" id="{F775DCA6-9715-E744-94AE-2E5738265F5D}"/>
              </a:ext>
            </a:extLst>
          </p:cNvPr>
          <p:cNvSpPr/>
          <p:nvPr/>
        </p:nvSpPr>
        <p:spPr>
          <a:xfrm>
            <a:off x="1518636" y="4009431"/>
            <a:ext cx="3435906" cy="499689"/>
          </a:xfrm>
          <a:prstGeom prst="rect">
            <a:avLst/>
          </a:prstGeom>
        </p:spPr>
        <p:txBody>
          <a:bodyPr wrap="square">
            <a:spAutoFit/>
          </a:bodyPr>
          <a:lstStyle/>
          <a:p>
            <a:pPr marL="342900" indent="-342900" algn="ctr">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System</a:t>
            </a:r>
          </a:p>
        </p:txBody>
      </p:sp>
      <p:sp>
        <p:nvSpPr>
          <p:cNvPr id="55" name="矩形 54">
            <a:extLst>
              <a:ext uri="{FF2B5EF4-FFF2-40B4-BE49-F238E27FC236}">
                <a16:creationId xmlns:a16="http://schemas.microsoft.com/office/drawing/2014/main" id="{8D98F721-CF4A-AF4F-AF25-610FE6A9CBE2}"/>
              </a:ext>
            </a:extLst>
          </p:cNvPr>
          <p:cNvSpPr/>
          <p:nvPr/>
        </p:nvSpPr>
        <p:spPr>
          <a:xfrm>
            <a:off x="1518636" y="1335089"/>
            <a:ext cx="3435906" cy="499689"/>
          </a:xfrm>
          <a:prstGeom prst="rect">
            <a:avLst/>
          </a:prstGeom>
        </p:spPr>
        <p:txBody>
          <a:bodyPr wrap="square">
            <a:spAutoFit/>
          </a:bodyPr>
          <a:lstStyle/>
          <a:p>
            <a:pPr marL="342900" indent="-342900" algn="ctr">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Algorithm</a:t>
            </a:r>
          </a:p>
        </p:txBody>
      </p:sp>
      <p:sp>
        <p:nvSpPr>
          <p:cNvPr id="56" name="矩形 55">
            <a:extLst>
              <a:ext uri="{FF2B5EF4-FFF2-40B4-BE49-F238E27FC236}">
                <a16:creationId xmlns:a16="http://schemas.microsoft.com/office/drawing/2014/main" id="{54600E3A-85EA-204C-B6D8-00802B8ACABB}"/>
              </a:ext>
            </a:extLst>
          </p:cNvPr>
          <p:cNvSpPr/>
          <p:nvPr/>
        </p:nvSpPr>
        <p:spPr>
          <a:xfrm>
            <a:off x="6867708" y="1335089"/>
            <a:ext cx="3435906" cy="499689"/>
          </a:xfrm>
          <a:prstGeom prst="rect">
            <a:avLst/>
          </a:prstGeom>
        </p:spPr>
        <p:txBody>
          <a:bodyPr wrap="square">
            <a:spAutoFit/>
          </a:bodyPr>
          <a:lstStyle/>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Hardware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Architecture</a:t>
            </a:r>
          </a:p>
        </p:txBody>
      </p:sp>
      <p:sp>
        <p:nvSpPr>
          <p:cNvPr id="57" name="矩形 56">
            <a:extLst>
              <a:ext uri="{FF2B5EF4-FFF2-40B4-BE49-F238E27FC236}">
                <a16:creationId xmlns:a16="http://schemas.microsoft.com/office/drawing/2014/main" id="{BEF5C107-D0E9-7549-A940-DD133A3ACD23}"/>
              </a:ext>
            </a:extLst>
          </p:cNvPr>
          <p:cNvSpPr/>
          <p:nvPr/>
        </p:nvSpPr>
        <p:spPr>
          <a:xfrm>
            <a:off x="6867707" y="4009431"/>
            <a:ext cx="3435906" cy="499689"/>
          </a:xfrm>
          <a:prstGeom prst="rect">
            <a:avLst/>
          </a:prstGeom>
        </p:spPr>
        <p:txBody>
          <a:bodyPr wrap="square">
            <a:spAutoFit/>
          </a:bodyPr>
          <a:lstStyle/>
          <a:p>
            <a:pPr marL="342900" indent="-342900" algn="ctr">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Circuit</a:t>
            </a:r>
            <a:endParaRPr lang="zh-CN" altLang="en-US" sz="2000" dirty="0">
              <a:solidFill>
                <a:srgbClr val="374154"/>
              </a:solidFill>
              <a:latin typeface="Gill Sans MT" panose="020B0502020104020203" pitchFamily="34" charset="0"/>
            </a:endParaRPr>
          </a:p>
        </p:txBody>
      </p:sp>
      <p:pic>
        <p:nvPicPr>
          <p:cNvPr id="58" name="图片 57">
            <a:extLst>
              <a:ext uri="{FF2B5EF4-FFF2-40B4-BE49-F238E27FC236}">
                <a16:creationId xmlns:a16="http://schemas.microsoft.com/office/drawing/2014/main" id="{146CC3ED-25BD-D241-A0E5-BD9646BF871C}"/>
              </a:ext>
            </a:extLst>
          </p:cNvPr>
          <p:cNvPicPr>
            <a:picLocks noChangeAspect="1"/>
          </p:cNvPicPr>
          <p:nvPr/>
        </p:nvPicPr>
        <p:blipFill>
          <a:blip r:embed="rId3"/>
          <a:stretch>
            <a:fillRect/>
          </a:stretch>
        </p:blipFill>
        <p:spPr>
          <a:xfrm>
            <a:off x="1378911" y="2079087"/>
            <a:ext cx="3715356" cy="1349913"/>
          </a:xfrm>
          <a:prstGeom prst="rect">
            <a:avLst/>
          </a:prstGeom>
        </p:spPr>
      </p:pic>
      <p:pic>
        <p:nvPicPr>
          <p:cNvPr id="59" name="图片 58">
            <a:extLst>
              <a:ext uri="{FF2B5EF4-FFF2-40B4-BE49-F238E27FC236}">
                <a16:creationId xmlns:a16="http://schemas.microsoft.com/office/drawing/2014/main" id="{F96EDA4A-A67D-E44C-9288-5B36D9C9C4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62722" y="4693164"/>
            <a:ext cx="1299555" cy="952497"/>
          </a:xfrm>
          <a:prstGeom prst="rect">
            <a:avLst/>
          </a:prstGeom>
        </p:spPr>
      </p:pic>
      <p:pic>
        <p:nvPicPr>
          <p:cNvPr id="60" name="图片 59">
            <a:extLst>
              <a:ext uri="{FF2B5EF4-FFF2-40B4-BE49-F238E27FC236}">
                <a16:creationId xmlns:a16="http://schemas.microsoft.com/office/drawing/2014/main" id="{F0F2BB09-3CCA-F44A-A91C-BB1A71FB51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65991" y="4725144"/>
            <a:ext cx="1305681" cy="956989"/>
          </a:xfrm>
          <a:prstGeom prst="rect">
            <a:avLst/>
          </a:prstGeom>
        </p:spPr>
      </p:pic>
      <p:pic>
        <p:nvPicPr>
          <p:cNvPr id="61" name="图片 60">
            <a:extLst>
              <a:ext uri="{FF2B5EF4-FFF2-40B4-BE49-F238E27FC236}">
                <a16:creationId xmlns:a16="http://schemas.microsoft.com/office/drawing/2014/main" id="{939B0B0C-7C72-804C-9F76-DCE1D9DE55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71672" y="4777178"/>
            <a:ext cx="1184924" cy="868483"/>
          </a:xfrm>
          <a:prstGeom prst="rect">
            <a:avLst/>
          </a:prstGeom>
        </p:spPr>
      </p:pic>
      <p:pic>
        <p:nvPicPr>
          <p:cNvPr id="4" name="图片 3">
            <a:extLst>
              <a:ext uri="{FF2B5EF4-FFF2-40B4-BE49-F238E27FC236}">
                <a16:creationId xmlns:a16="http://schemas.microsoft.com/office/drawing/2014/main" id="{3BA6D43B-C33B-7944-9D8E-6FDDBACCDB1A}"/>
              </a:ext>
            </a:extLst>
          </p:cNvPr>
          <p:cNvPicPr>
            <a:picLocks noChangeAspect="1"/>
          </p:cNvPicPr>
          <p:nvPr/>
        </p:nvPicPr>
        <p:blipFill>
          <a:blip r:embed="rId7"/>
          <a:stretch>
            <a:fillRect/>
          </a:stretch>
        </p:blipFill>
        <p:spPr>
          <a:xfrm>
            <a:off x="6559196" y="4725144"/>
            <a:ext cx="1758167" cy="988969"/>
          </a:xfrm>
          <a:prstGeom prst="rect">
            <a:avLst/>
          </a:prstGeom>
        </p:spPr>
      </p:pic>
      <p:pic>
        <p:nvPicPr>
          <p:cNvPr id="5" name="图片 4">
            <a:extLst>
              <a:ext uri="{FF2B5EF4-FFF2-40B4-BE49-F238E27FC236}">
                <a16:creationId xmlns:a16="http://schemas.microsoft.com/office/drawing/2014/main" id="{C09C1945-2D90-B747-B93B-6D63D1774BAC}"/>
              </a:ext>
            </a:extLst>
          </p:cNvPr>
          <p:cNvPicPr>
            <a:picLocks noChangeAspect="1"/>
          </p:cNvPicPr>
          <p:nvPr/>
        </p:nvPicPr>
        <p:blipFill>
          <a:blip r:embed="rId8"/>
          <a:stretch>
            <a:fillRect/>
          </a:stretch>
        </p:blipFill>
        <p:spPr>
          <a:xfrm>
            <a:off x="8526650" y="4709153"/>
            <a:ext cx="2252251" cy="988969"/>
          </a:xfrm>
          <a:prstGeom prst="rect">
            <a:avLst/>
          </a:prstGeom>
        </p:spPr>
      </p:pic>
    </p:spTree>
    <p:extLst>
      <p:ext uri="{BB962C8B-B14F-4D97-AF65-F5344CB8AC3E}">
        <p14:creationId xmlns:p14="http://schemas.microsoft.com/office/powerpoint/2010/main" val="199076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57118-1A17-B940-8BA2-8CA23B17493C}"/>
              </a:ext>
            </a:extLst>
          </p:cNvPr>
          <p:cNvSpPr>
            <a:spLocks noGrp="1"/>
          </p:cNvSpPr>
          <p:nvPr>
            <p:ph type="title"/>
          </p:nvPr>
        </p:nvSpPr>
        <p:spPr/>
        <p:txBody>
          <a:bodyPr/>
          <a:lstStyle/>
          <a:p>
            <a:r>
              <a:rPr kumimoji="1" lang="zh-CN" altLang="en-US" dirty="0">
                <a:latin typeface="Futura Medium" panose="020B0602020204020303" pitchFamily="34" charset="-79"/>
                <a:cs typeface="Futura Medium" panose="020B0602020204020303" pitchFamily="34" charset="-79"/>
              </a:rPr>
              <a:t>算法和硬件互相配合 </a:t>
            </a:r>
            <a:r>
              <a:rPr kumimoji="1" lang="en-US" altLang="zh-CN" dirty="0">
                <a:latin typeface="Futura Medium" panose="020B0602020204020303" pitchFamily="34" charset="-79"/>
                <a:cs typeface="Futura Medium" panose="020B0602020204020303" pitchFamily="34" charset="-79"/>
              </a:rPr>
              <a:t>Co-Design</a:t>
            </a:r>
            <a:endParaRPr kumimoji="1" lang="zh-CN" altLang="en-US"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96E5E6F4-F2CF-B84C-95A4-ACF86AAC6AB5}"/>
              </a:ext>
            </a:extLst>
          </p:cNvPr>
          <p:cNvSpPr>
            <a:spLocks noGrp="1"/>
          </p:cNvSpPr>
          <p:nvPr>
            <p:ph sz="half" idx="1"/>
          </p:nvPr>
        </p:nvSpPr>
        <p:spPr/>
        <p:txBody>
          <a:bodyPr/>
          <a:lstStyle/>
          <a:p>
            <a:r>
              <a:rPr lang="en-US" altLang="zh-CN" dirty="0">
                <a:latin typeface="Gill Sans MT" panose="020B0502020104020203" pitchFamily="34" charset="0"/>
              </a:rPr>
              <a:t>AI</a:t>
            </a:r>
            <a:r>
              <a:rPr lang="zh-CN" altLang="en-US" dirty="0">
                <a:latin typeface="Gill Sans MT" panose="020B0502020104020203" pitchFamily="34" charset="0"/>
              </a:rPr>
              <a:t> 系统的整个计算体系涉及软硬件全栈，以大模型为例 </a:t>
            </a:r>
            <a:r>
              <a:rPr lang="en-US" altLang="zh-CN" dirty="0">
                <a:latin typeface="Gill Sans MT" panose="020B0502020104020203" pitchFamily="34" charset="0"/>
              </a:rPr>
              <a:t>~</a:t>
            </a:r>
          </a:p>
          <a:p>
            <a:pPr lvl="1"/>
            <a:r>
              <a:rPr lang="zh-CN" altLang="en-US" dirty="0">
                <a:latin typeface="Gill Sans MT" panose="020B0502020104020203" pitchFamily="34" charset="0"/>
              </a:rPr>
              <a:t>硬件：</a:t>
            </a:r>
            <a:r>
              <a:rPr lang="en-US" altLang="zh-CN" dirty="0">
                <a:latin typeface="Gill Sans MT" panose="020B0502020104020203" pitchFamily="34" charset="0"/>
              </a:rPr>
              <a:t>XXXX</a:t>
            </a:r>
          </a:p>
          <a:p>
            <a:pPr lvl="1"/>
            <a:r>
              <a:rPr lang="zh-CN" altLang="en-US" dirty="0">
                <a:latin typeface="Gill Sans MT" panose="020B0502020104020203" pitchFamily="34" charset="0"/>
              </a:rPr>
              <a:t>软件：</a:t>
            </a:r>
            <a:r>
              <a:rPr lang="en-US" altLang="zh-CN" dirty="0">
                <a:latin typeface="Gill Sans MT" panose="020B0502020104020203" pitchFamily="34" charset="0"/>
              </a:rPr>
              <a:t>XXXX</a:t>
            </a:r>
          </a:p>
          <a:p>
            <a:endParaRPr lang="en-US" altLang="zh-CN" dirty="0">
              <a:latin typeface="Gill Sans MT" panose="020B0502020104020203" pitchFamily="34" charset="0"/>
            </a:endParaRPr>
          </a:p>
          <a:p>
            <a:r>
              <a:rPr lang="zh-CN" altLang="en-US" dirty="0">
                <a:latin typeface="Gill Sans MT" panose="020B0502020104020203" pitchFamily="34" charset="0"/>
              </a:rPr>
              <a:t>软硬件联合设计的主要目标分为</a:t>
            </a:r>
            <a:r>
              <a:rPr lang="en-US" altLang="zh-CN" dirty="0">
                <a:latin typeface="Gill Sans MT" panose="020B0502020104020203" pitchFamily="34" charset="0"/>
              </a:rPr>
              <a:t>2</a:t>
            </a:r>
            <a:r>
              <a:rPr lang="zh-CN" altLang="en-US" dirty="0">
                <a:latin typeface="Gill Sans MT" panose="020B0502020104020203" pitchFamily="34" charset="0"/>
              </a:rPr>
              <a:t>方面：</a:t>
            </a:r>
            <a:endParaRPr lang="en-US" altLang="zh-CN" dirty="0">
              <a:latin typeface="Gill Sans MT" panose="020B0502020104020203" pitchFamily="34" charset="0"/>
            </a:endParaRPr>
          </a:p>
          <a:p>
            <a:pPr lvl="1"/>
            <a:r>
              <a:rPr lang="zh-CN" altLang="en-US" dirty="0">
                <a:latin typeface="Gill Sans MT" panose="020B0502020104020203" pitchFamily="34" charset="0"/>
              </a:rPr>
              <a:t>减少 </a:t>
            </a:r>
            <a:r>
              <a:rPr lang="en-US" altLang="zh-CN" dirty="0">
                <a:latin typeface="Gill Sans MT" panose="020B0502020104020203" pitchFamily="34" charset="0"/>
              </a:rPr>
              <a:t>Kernel</a:t>
            </a:r>
            <a:r>
              <a:rPr lang="zh-CN" altLang="en-US" dirty="0">
                <a:latin typeface="Gill Sans MT" panose="020B0502020104020203" pitchFamily="34" charset="0"/>
              </a:rPr>
              <a:t> 执行时候的存储和计算 </a:t>
            </a:r>
            <a:r>
              <a:rPr lang="en-US" altLang="zh-CN" dirty="0">
                <a:latin typeface="Gill Sans MT" panose="020B0502020104020203" pitchFamily="34" charset="0"/>
              </a:rPr>
              <a:t>(storage/compute)</a:t>
            </a:r>
            <a:r>
              <a:rPr lang="zh-CN" altLang="en-US" dirty="0">
                <a:latin typeface="Gill Sans MT" panose="020B0502020104020203" pitchFamily="34" charset="0"/>
              </a:rPr>
              <a:t> 开销 </a:t>
            </a:r>
            <a:r>
              <a:rPr lang="en-US" altLang="zh-CN" dirty="0">
                <a:latin typeface="Gill Sans MT" panose="020B0502020104020203" pitchFamily="34" charset="0"/>
              </a:rPr>
              <a:t>(</a:t>
            </a:r>
            <a:r>
              <a:rPr lang="zh-CN" altLang="en-US" dirty="0">
                <a:latin typeface="Gill Sans MT" panose="020B0502020104020203" pitchFamily="34" charset="0"/>
              </a:rPr>
              <a:t>减少 </a:t>
            </a:r>
            <a:r>
              <a:rPr lang="en-US" altLang="zh-CN" dirty="0">
                <a:latin typeface="Gill Sans MT" panose="020B0502020104020203" pitchFamily="34" charset="0"/>
              </a:rPr>
              <a:t>bits</a:t>
            </a:r>
            <a:r>
              <a:rPr lang="zh-CN" altLang="en-US" dirty="0">
                <a:latin typeface="Gill Sans MT" panose="020B0502020104020203" pitchFamily="34" charset="0"/>
              </a:rPr>
              <a:t> </a:t>
            </a:r>
            <a:r>
              <a:rPr lang="en-US" altLang="zh-CN" dirty="0">
                <a:latin typeface="Gill Sans MT" panose="020B0502020104020203" pitchFamily="34" charset="0"/>
              </a:rPr>
              <a:t>width)</a:t>
            </a:r>
          </a:p>
          <a:p>
            <a:pPr lvl="1"/>
            <a:r>
              <a:rPr lang="zh-CN" altLang="en-US" dirty="0">
                <a:latin typeface="Gill Sans MT" panose="020B0502020104020203" pitchFamily="34" charset="0"/>
              </a:rPr>
              <a:t>降低功耗和减少传输时延 </a:t>
            </a:r>
            <a:r>
              <a:rPr lang="en-US" altLang="zh-CN" dirty="0">
                <a:latin typeface="Gill Sans MT" panose="020B0502020104020203" pitchFamily="34" charset="0"/>
              </a:rPr>
              <a:t>(savings</a:t>
            </a:r>
            <a:r>
              <a:rPr lang="zh-CN" altLang="en-US" dirty="0">
                <a:latin typeface="Gill Sans MT" panose="020B0502020104020203" pitchFamily="34" charset="0"/>
              </a:rPr>
              <a:t> </a:t>
            </a:r>
            <a:r>
              <a:rPr lang="en-US" altLang="zh-CN" dirty="0">
                <a:latin typeface="Gill Sans MT" panose="020B0502020104020203" pitchFamily="34" charset="0"/>
              </a:rPr>
              <a:t>latency/energy)</a:t>
            </a:r>
          </a:p>
          <a:p>
            <a:pPr lvl="1"/>
            <a:endParaRPr lang="en-US" altLang="zh-CN" dirty="0">
              <a:latin typeface="Gill Sans MT" panose="020B0502020104020203" pitchFamily="34" charset="0"/>
            </a:endParaRPr>
          </a:p>
          <a:p>
            <a:pPr lvl="1"/>
            <a:endParaRPr lang="zh-CN" altLang="en-US" dirty="0">
              <a:latin typeface="Gill Sans MT" panose="020B0502020104020203" pitchFamily="34" charset="0"/>
            </a:endParaRPr>
          </a:p>
        </p:txBody>
      </p:sp>
    </p:spTree>
    <p:extLst>
      <p:ext uri="{BB962C8B-B14F-4D97-AF65-F5344CB8AC3E}">
        <p14:creationId xmlns:p14="http://schemas.microsoft.com/office/powerpoint/2010/main" val="109323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F6872-5BD9-2943-AD85-C6E25001F65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9297FAC-1BC5-9146-80EF-46CA82B8AFB9}"/>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D07D1E56-CEE2-5B44-A5D6-736D4DE87C3C}"/>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92BECC3-50CE-C340-B47E-A88864117989}"/>
              </a:ext>
            </a:extLst>
          </p:cNvPr>
          <p:cNvPicPr>
            <a:picLocks noChangeAspect="1"/>
          </p:cNvPicPr>
          <p:nvPr/>
        </p:nvPicPr>
        <p:blipFill>
          <a:blip r:embed="rId2"/>
          <a:stretch>
            <a:fillRect/>
          </a:stretch>
        </p:blipFill>
        <p:spPr>
          <a:xfrm>
            <a:off x="-1" y="447438"/>
            <a:ext cx="12196763" cy="5963123"/>
          </a:xfrm>
          <a:prstGeom prst="rect">
            <a:avLst/>
          </a:prstGeom>
        </p:spPr>
      </p:pic>
    </p:spTree>
    <p:extLst>
      <p:ext uri="{BB962C8B-B14F-4D97-AF65-F5344CB8AC3E}">
        <p14:creationId xmlns:p14="http://schemas.microsoft.com/office/powerpoint/2010/main" val="1172387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8D9FF95-2230-E146-987C-CF62142BE663}"/>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Summary</a:t>
            </a:r>
            <a:r>
              <a:rPr lang="zh-CN" altLang="en-US" dirty="0">
                <a:latin typeface="Futura Medium" panose="020B0602020204020303" pitchFamily="34" charset="-79"/>
                <a:cs typeface="Futura Medium" panose="020B0602020204020303" pitchFamily="34" charset="-79"/>
              </a:rPr>
              <a:t>  </a:t>
            </a:r>
          </a:p>
        </p:txBody>
      </p:sp>
      <p:sp>
        <p:nvSpPr>
          <p:cNvPr id="7" name="内容占位符 6">
            <a:extLst>
              <a:ext uri="{FF2B5EF4-FFF2-40B4-BE49-F238E27FC236}">
                <a16:creationId xmlns:a16="http://schemas.microsoft.com/office/drawing/2014/main" id="{453D5C0F-865A-8549-B286-D102ACE79940}"/>
              </a:ext>
            </a:extLst>
          </p:cNvPr>
          <p:cNvSpPr>
            <a:spLocks noGrp="1"/>
          </p:cNvSpPr>
          <p:nvPr>
            <p:ph sz="half" idx="1"/>
          </p:nvPr>
        </p:nvSpPr>
        <p:spPr/>
        <p:txBody>
          <a:bodyPr/>
          <a:lstStyle/>
          <a:p>
            <a:pPr marL="457200" indent="-457200">
              <a:spcAft>
                <a:spcPts val="1200"/>
              </a:spcAft>
              <a:buFont typeface="+mj-lt"/>
              <a:buAutoNum type="arabicPeriod"/>
            </a:pPr>
            <a:r>
              <a:rPr lang="zh-CN" altLang="en-US" dirty="0">
                <a:latin typeface="Gill Sans MT" panose="020B0502020104020203" pitchFamily="34" charset="0"/>
              </a:rPr>
              <a:t>为了提高专用领域的计算速度，需要 </a:t>
            </a:r>
            <a:r>
              <a:rPr lang="en-US" altLang="zh-CN" dirty="0">
                <a:latin typeface="Gill Sans MT" panose="020B0502020104020203" pitchFamily="34" charset="0"/>
              </a:rPr>
              <a:t>AI</a:t>
            </a:r>
            <a:r>
              <a:rPr lang="zh-CN" altLang="en-US" dirty="0">
                <a:latin typeface="Gill Sans MT" panose="020B0502020104020203" pitchFamily="34" charset="0"/>
              </a:rPr>
              <a:t> 芯片专门支持特殊的</a:t>
            </a:r>
            <a:r>
              <a:rPr lang="zh-CN" altLang="en-US" b="1" dirty="0">
                <a:latin typeface="Gill Sans MT" panose="020B0502020104020203" pitchFamily="34" charset="0"/>
              </a:rPr>
              <a:t>矩阵运算</a:t>
            </a:r>
            <a:r>
              <a:rPr lang="zh-CN" altLang="en-US" dirty="0">
                <a:latin typeface="Gill Sans MT" panose="020B0502020104020203" pitchFamily="34" charset="0"/>
              </a:rPr>
              <a:t>，从而提高 </a:t>
            </a:r>
            <a:r>
              <a:rPr lang="en-US" altLang="zh-CN" dirty="0">
                <a:latin typeface="Gill Sans MT" panose="020B0502020104020203" pitchFamily="34" charset="0"/>
              </a:rPr>
              <a:t>Per</a:t>
            </a:r>
            <a:r>
              <a:rPr lang="zh-CN" altLang="en-US" dirty="0">
                <a:latin typeface="Gill Sans MT" panose="020B0502020104020203" pitchFamily="34" charset="0"/>
              </a:rPr>
              <a:t> </a:t>
            </a:r>
            <a:r>
              <a:rPr lang="en-US" altLang="zh-CN" dirty="0">
                <a:latin typeface="Gill Sans MT" panose="020B0502020104020203" pitchFamily="34" charset="0"/>
              </a:rPr>
              <a:t>PE</a:t>
            </a:r>
            <a:r>
              <a:rPr lang="zh-CN" altLang="en-US" dirty="0">
                <a:latin typeface="Gill Sans MT" panose="020B0502020104020203" pitchFamily="34" charset="0"/>
              </a:rPr>
              <a:t> 计算性能；</a:t>
            </a:r>
            <a:endParaRPr lang="en-US" altLang="zh-CN" dirty="0">
              <a:latin typeface="Gill Sans MT" panose="020B0502020104020203" pitchFamily="34" charset="0"/>
            </a:endParaRPr>
          </a:p>
          <a:p>
            <a:pPr marL="457200" indent="-457200">
              <a:spcAft>
                <a:spcPts val="1200"/>
              </a:spcAft>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芯片根据使用场景权衡计算性能和功耗，而 </a:t>
            </a:r>
            <a:r>
              <a:rPr lang="en-US" altLang="zh-CN" dirty="0">
                <a:latin typeface="Gill Sans MT" panose="020B0502020104020203" pitchFamily="34" charset="0"/>
              </a:rPr>
              <a:t>AI</a:t>
            </a:r>
            <a:r>
              <a:rPr lang="zh-CN" altLang="en-US" dirty="0">
                <a:latin typeface="Gill Sans MT" panose="020B0502020104020203" pitchFamily="34" charset="0"/>
              </a:rPr>
              <a:t> 很核心的是对</a:t>
            </a:r>
            <a:r>
              <a:rPr lang="zh-CN" altLang="en-US" b="1" dirty="0">
                <a:latin typeface="Gill Sans MT" panose="020B0502020104020203" pitchFamily="34" charset="0"/>
              </a:rPr>
              <a:t>数据搬运（对于计算体系则是</a:t>
            </a:r>
            <a:r>
              <a:rPr lang="en-US" altLang="zh-CN" b="1" dirty="0">
                <a:latin typeface="Gill Sans MT" panose="020B0502020104020203" pitchFamily="34" charset="0"/>
              </a:rPr>
              <a:t>cache</a:t>
            </a:r>
            <a:r>
              <a:rPr lang="zh-CN" altLang="en-US" b="1" dirty="0">
                <a:latin typeface="Gill Sans MT" panose="020B0502020104020203" pitchFamily="34" charset="0"/>
              </a:rPr>
              <a:t>带宽）</a:t>
            </a:r>
            <a:r>
              <a:rPr lang="zh-CN" altLang="en-US" dirty="0">
                <a:latin typeface="Gill Sans MT" panose="020B0502020104020203" pitchFamily="34" charset="0"/>
              </a:rPr>
              <a:t>，需要重新对硬件进行设计和考虑；</a:t>
            </a:r>
            <a:endParaRPr lang="en-US" altLang="zh-CN" dirty="0">
              <a:latin typeface="Gill Sans MT" panose="020B0502020104020203" pitchFamily="34" charset="0"/>
            </a:endParaRPr>
          </a:p>
          <a:p>
            <a:pPr marL="457200" indent="-457200">
              <a:spcAft>
                <a:spcPts val="1200"/>
              </a:spcAft>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算法和应用非常多和繁杂，因此需要考虑</a:t>
            </a:r>
            <a:r>
              <a:rPr lang="zh-CN" altLang="en-US" b="1" dirty="0">
                <a:latin typeface="Gill Sans MT" panose="020B0502020104020203" pitchFamily="34" charset="0"/>
              </a:rPr>
              <a:t>关键指标 </a:t>
            </a:r>
            <a:r>
              <a:rPr lang="en-US" altLang="zh-CN" b="1" dirty="0">
                <a:latin typeface="Gill Sans MT" panose="020B0502020104020203" pitchFamily="34" charset="0"/>
              </a:rPr>
              <a:t>Key</a:t>
            </a:r>
            <a:r>
              <a:rPr lang="zh-CN" altLang="en-US" b="1" dirty="0">
                <a:latin typeface="Gill Sans MT" panose="020B0502020104020203" pitchFamily="34" charset="0"/>
              </a:rPr>
              <a:t> </a:t>
            </a:r>
            <a:r>
              <a:rPr lang="en-US" altLang="zh-CN" b="1" dirty="0">
                <a:latin typeface="Gill Sans MT" panose="020B0502020104020203" pitchFamily="34" charset="0"/>
              </a:rPr>
              <a:t>Metris</a:t>
            </a:r>
            <a:r>
              <a:rPr lang="zh-CN" altLang="en-US" dirty="0">
                <a:latin typeface="Gill Sans MT" panose="020B0502020104020203" pitchFamily="34" charset="0"/>
              </a:rPr>
              <a:t>，并且要对模型计算和数据搬运等关键环节的 </a:t>
            </a:r>
            <a:r>
              <a:rPr lang="en-US" altLang="zh-CN" dirty="0">
                <a:latin typeface="Gill Sans MT" panose="020B0502020104020203" pitchFamily="34" charset="0"/>
              </a:rPr>
              <a:t>Metrics</a:t>
            </a:r>
            <a:r>
              <a:rPr lang="zh-CN" altLang="en-US" dirty="0">
                <a:latin typeface="Gill Sans MT" panose="020B0502020104020203" pitchFamily="34" charset="0"/>
              </a:rPr>
              <a:t> 中找到一个平衡点</a:t>
            </a:r>
            <a:endParaRPr lang="en-US" altLang="zh-CN" dirty="0">
              <a:latin typeface="Gill Sans MT" panose="020B0502020104020203" pitchFamily="34" charset="0"/>
            </a:endParaRPr>
          </a:p>
          <a:p>
            <a:pPr marL="457200" indent="-457200">
              <a:spcAft>
                <a:spcPts val="1200"/>
              </a:spcAft>
              <a:buFont typeface="+mj-lt"/>
              <a:buAutoNum type="arabicPeriod"/>
            </a:pPr>
            <a:r>
              <a:rPr lang="zh-CN" altLang="en-US" dirty="0">
                <a:latin typeface="Gill Sans MT" panose="020B0502020104020203" pitchFamily="34" charset="0"/>
              </a:rPr>
              <a:t>专用硬件有利于</a:t>
            </a:r>
            <a:r>
              <a:rPr lang="zh-CN" altLang="en-US" b="1" dirty="0">
                <a:latin typeface="Gill Sans MT" panose="020B0502020104020203" pitchFamily="34" charset="0"/>
              </a:rPr>
              <a:t>算法和硬件协同设计 </a:t>
            </a:r>
            <a:r>
              <a:rPr lang="en-US" altLang="zh-CN" dirty="0">
                <a:latin typeface="Gill Sans MT" panose="020B0502020104020203" pitchFamily="34" charset="0"/>
              </a:rPr>
              <a:t>Co-design</a:t>
            </a:r>
            <a:r>
              <a:rPr lang="zh-CN" altLang="en-US" dirty="0">
                <a:latin typeface="Gill Sans MT" panose="020B0502020104020203" pitchFamily="34" charset="0"/>
              </a:rPr>
              <a:t>，因此对</a:t>
            </a:r>
            <a:r>
              <a:rPr lang="zh-CN" altLang="en-US" b="1" dirty="0">
                <a:latin typeface="Gill Sans MT" panose="020B0502020104020203" pitchFamily="34" charset="0"/>
              </a:rPr>
              <a:t>计算架构体系</a:t>
            </a:r>
            <a:r>
              <a:rPr lang="zh-CN" altLang="en-US" dirty="0">
                <a:latin typeface="Gill Sans MT" panose="020B0502020104020203" pitchFamily="34" charset="0"/>
              </a:rPr>
              <a:t>的演进来说是个新的机会点和增长点；</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91824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计算体系与矩阵运算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Architecture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of</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Chip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芯片两种架构</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Data</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Flow</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Architecture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数据流架构</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Review</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of</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Computing</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计算体系回顾</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Font typeface="+mj-lt"/>
              <a:buAutoNum type="arabicPeriod"/>
            </a:pPr>
            <a:endParaRPr kumimoji="1" lang="zh-CN" altLang="en-US" dirty="0"/>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E3AACE-CDFB-934D-A066-0C72481B6377}"/>
              </a:ext>
            </a:extLst>
          </p:cNvPr>
          <p:cNvSpPr>
            <a:spLocks noGrp="1"/>
          </p:cNvSpPr>
          <p:nvPr>
            <p:ph type="title"/>
          </p:nvPr>
        </p:nvSpPr>
        <p:spPr/>
        <p:txBody>
          <a:bodyPr/>
          <a:lstStyle/>
          <a:p>
            <a:endParaRPr lang="zh-CN" altLang="en-US" dirty="0"/>
          </a:p>
        </p:txBody>
      </p:sp>
      <p:sp>
        <p:nvSpPr>
          <p:cNvPr id="6" name="内容占位符 5">
            <a:extLst>
              <a:ext uri="{FF2B5EF4-FFF2-40B4-BE49-F238E27FC236}">
                <a16:creationId xmlns:a16="http://schemas.microsoft.com/office/drawing/2014/main" id="{0BA6AFB7-F2D0-4F46-AF8E-17CAFFFD81DF}"/>
              </a:ext>
            </a:extLst>
          </p:cNvPr>
          <p:cNvSpPr>
            <a:spLocks noGrp="1"/>
          </p:cNvSpPr>
          <p:nvPr>
            <p:ph sz="half" idx="1"/>
          </p:nvPr>
        </p:nvSpPr>
        <p:spPr/>
        <p:txBody>
          <a:bodyPr/>
          <a:lstStyle/>
          <a:p>
            <a:r>
              <a:rPr lang="zh-CN" altLang="en-US" sz="2400" b="1" dirty="0">
                <a:latin typeface="Gill Sans MT" panose="020B0502020104020203" pitchFamily="34" charset="0"/>
              </a:rPr>
              <a:t>计算高并发 </a:t>
            </a:r>
            <a:r>
              <a:rPr lang="en-US" altLang="zh-CN" sz="2400" b="1" dirty="0">
                <a:latin typeface="Gill Sans MT" panose="020B0502020104020203" pitchFamily="34" charset="0"/>
              </a:rPr>
              <a:t>high</a:t>
            </a:r>
            <a:r>
              <a:rPr lang="zh-CN" altLang="en-US" sz="2400" b="1" dirty="0">
                <a:latin typeface="Gill Sans MT" panose="020B0502020104020203" pitchFamily="34" charset="0"/>
              </a:rPr>
              <a:t> </a:t>
            </a:r>
            <a:r>
              <a:rPr lang="en-US" altLang="zh-CN" sz="2400" b="1" dirty="0">
                <a:latin typeface="Gill Sans MT" panose="020B0502020104020203" pitchFamily="34" charset="0"/>
              </a:rPr>
              <a:t>parallelism</a:t>
            </a:r>
          </a:p>
          <a:p>
            <a:pPr lvl="1"/>
            <a:r>
              <a:rPr lang="zh-CN" altLang="en-US" sz="2000" dirty="0">
                <a:latin typeface="Gill Sans MT" panose="020B0502020104020203" pitchFamily="34" charset="0"/>
              </a:rPr>
              <a:t>提供算力利用率和吞吐量</a:t>
            </a:r>
          </a:p>
        </p:txBody>
      </p:sp>
      <p:pic>
        <p:nvPicPr>
          <p:cNvPr id="4" name="图片 3">
            <a:extLst>
              <a:ext uri="{FF2B5EF4-FFF2-40B4-BE49-F238E27FC236}">
                <a16:creationId xmlns:a16="http://schemas.microsoft.com/office/drawing/2014/main" id="{AF25A164-7E77-8B4D-A8BE-46AA70B51328}"/>
              </a:ext>
            </a:extLst>
          </p:cNvPr>
          <p:cNvPicPr>
            <a:picLocks noChangeAspect="1"/>
          </p:cNvPicPr>
          <p:nvPr/>
        </p:nvPicPr>
        <p:blipFill>
          <a:blip r:embed="rId2"/>
          <a:stretch>
            <a:fillRect/>
          </a:stretch>
        </p:blipFill>
        <p:spPr>
          <a:xfrm>
            <a:off x="3578101" y="2148361"/>
            <a:ext cx="8618661" cy="4379434"/>
          </a:xfrm>
          <a:prstGeom prst="rect">
            <a:avLst/>
          </a:prstGeom>
        </p:spPr>
      </p:pic>
    </p:spTree>
    <p:extLst>
      <p:ext uri="{BB962C8B-B14F-4D97-AF65-F5344CB8AC3E}">
        <p14:creationId xmlns:p14="http://schemas.microsoft.com/office/powerpoint/2010/main" val="2659647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7EA272-3F08-214C-A42F-D466D9FAC95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B11BC16-0041-2842-AD93-812D78596280}"/>
              </a:ext>
            </a:extLst>
          </p:cNvPr>
          <p:cNvSpPr>
            <a:spLocks noGrp="1"/>
          </p:cNvSpPr>
          <p:nvPr>
            <p:ph sz="half" idx="1"/>
          </p:nvPr>
        </p:nvSpPr>
        <p:spPr/>
        <p:txBody>
          <a:bodyPr/>
          <a:lstStyle/>
          <a:p>
            <a:r>
              <a:rPr kumimoji="1" lang="zh-CN" altLang="en-US" dirty="0"/>
              <a:t>通过对</a:t>
            </a:r>
            <a:r>
              <a:rPr kumimoji="1" lang="en-US" altLang="zh-CN" dirty="0" err="1"/>
              <a:t>cnn</a:t>
            </a:r>
            <a:r>
              <a:rPr kumimoji="1" lang="zh-CN" altLang="en-US" dirty="0"/>
              <a:t>进行分析，看怎么重用相关数据，减少数据的搬运和读取，从而节省</a:t>
            </a:r>
            <a:r>
              <a:rPr kumimoji="1" lang="en-US" altLang="zh-CN" dirty="0"/>
              <a:t>energy</a:t>
            </a:r>
            <a:endParaRPr kumimoji="1" lang="zh-CN" altLang="en-US" dirty="0"/>
          </a:p>
        </p:txBody>
      </p:sp>
      <p:pic>
        <p:nvPicPr>
          <p:cNvPr id="5" name="图片 4">
            <a:extLst>
              <a:ext uri="{FF2B5EF4-FFF2-40B4-BE49-F238E27FC236}">
                <a16:creationId xmlns:a16="http://schemas.microsoft.com/office/drawing/2014/main" id="{C8C4C02E-2BEB-0847-BD34-4DA40EEB4998}"/>
              </a:ext>
            </a:extLst>
          </p:cNvPr>
          <p:cNvPicPr>
            <a:picLocks noChangeAspect="1"/>
          </p:cNvPicPr>
          <p:nvPr/>
        </p:nvPicPr>
        <p:blipFill>
          <a:blip r:embed="rId2"/>
          <a:stretch>
            <a:fillRect/>
          </a:stretch>
        </p:blipFill>
        <p:spPr>
          <a:xfrm>
            <a:off x="4298181" y="2480116"/>
            <a:ext cx="7775550" cy="4098483"/>
          </a:xfrm>
          <a:prstGeom prst="rect">
            <a:avLst/>
          </a:prstGeom>
        </p:spPr>
      </p:pic>
    </p:spTree>
    <p:extLst>
      <p:ext uri="{BB962C8B-B14F-4D97-AF65-F5344CB8AC3E}">
        <p14:creationId xmlns:p14="http://schemas.microsoft.com/office/powerpoint/2010/main" val="236766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E73EF62-723C-A945-8865-38A5419FB27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33CDDB4E-5321-EF4C-9180-742E1D6868BF}"/>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0CC80443-5E8F-FF4B-B9D6-3B372B28F29B}"/>
              </a:ext>
            </a:extLst>
          </p:cNvPr>
          <p:cNvPicPr>
            <a:picLocks noChangeAspect="1"/>
          </p:cNvPicPr>
          <p:nvPr/>
        </p:nvPicPr>
        <p:blipFill>
          <a:blip r:embed="rId2"/>
          <a:stretch>
            <a:fillRect/>
          </a:stretch>
        </p:blipFill>
        <p:spPr>
          <a:xfrm>
            <a:off x="-1" y="298342"/>
            <a:ext cx="12196763" cy="6261315"/>
          </a:xfrm>
          <a:prstGeom prst="rect">
            <a:avLst/>
          </a:prstGeom>
        </p:spPr>
      </p:pic>
    </p:spTree>
    <p:extLst>
      <p:ext uri="{BB962C8B-B14F-4D97-AF65-F5344CB8AC3E}">
        <p14:creationId xmlns:p14="http://schemas.microsoft.com/office/powerpoint/2010/main" val="342187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D71BF57-546B-1B49-BC4F-817479D725EA}"/>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AB39FE4D-F304-8E4D-B802-29D7F4B2026C}"/>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81EEAD89-75A6-C642-A976-BD1648AAFB96}"/>
              </a:ext>
            </a:extLst>
          </p:cNvPr>
          <p:cNvPicPr>
            <a:picLocks noChangeAspect="1"/>
          </p:cNvPicPr>
          <p:nvPr/>
        </p:nvPicPr>
        <p:blipFill>
          <a:blip r:embed="rId2"/>
          <a:stretch>
            <a:fillRect/>
          </a:stretch>
        </p:blipFill>
        <p:spPr>
          <a:xfrm>
            <a:off x="-1" y="488814"/>
            <a:ext cx="12196763" cy="5880372"/>
          </a:xfrm>
          <a:prstGeom prst="rect">
            <a:avLst/>
          </a:prstGeom>
        </p:spPr>
      </p:pic>
    </p:spTree>
    <p:extLst>
      <p:ext uri="{BB962C8B-B14F-4D97-AF65-F5344CB8AC3E}">
        <p14:creationId xmlns:p14="http://schemas.microsoft.com/office/powerpoint/2010/main" val="303587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E775AA0-4C2B-1A46-BE83-3C5F81F639B7}"/>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7E9462C7-2595-8043-BFA8-E58894A93D17}"/>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58F29369-30A3-AB45-8C13-627D5C506A8F}"/>
              </a:ext>
            </a:extLst>
          </p:cNvPr>
          <p:cNvPicPr>
            <a:picLocks noChangeAspect="1"/>
          </p:cNvPicPr>
          <p:nvPr/>
        </p:nvPicPr>
        <p:blipFill>
          <a:blip r:embed="rId2"/>
          <a:stretch>
            <a:fillRect/>
          </a:stretch>
        </p:blipFill>
        <p:spPr>
          <a:xfrm>
            <a:off x="-1" y="264090"/>
            <a:ext cx="12196763" cy="6329819"/>
          </a:xfrm>
          <a:prstGeom prst="rect">
            <a:avLst/>
          </a:prstGeom>
        </p:spPr>
      </p:pic>
    </p:spTree>
    <p:extLst>
      <p:ext uri="{BB962C8B-B14F-4D97-AF65-F5344CB8AC3E}">
        <p14:creationId xmlns:p14="http://schemas.microsoft.com/office/powerpoint/2010/main" val="3463674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AAA7325-87B1-0D43-8EF7-FE402CFF6904}"/>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073DF4E7-4B0A-F745-963F-F06F109F1A5C}"/>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0B35B388-E10E-4744-B636-FA4F7268B730}"/>
              </a:ext>
            </a:extLst>
          </p:cNvPr>
          <p:cNvPicPr>
            <a:picLocks noChangeAspect="1"/>
          </p:cNvPicPr>
          <p:nvPr/>
        </p:nvPicPr>
        <p:blipFill>
          <a:blip r:embed="rId2"/>
          <a:stretch>
            <a:fillRect/>
          </a:stretch>
        </p:blipFill>
        <p:spPr>
          <a:xfrm>
            <a:off x="-1" y="376913"/>
            <a:ext cx="12196763" cy="6104173"/>
          </a:xfrm>
          <a:prstGeom prst="rect">
            <a:avLst/>
          </a:prstGeom>
        </p:spPr>
      </p:pic>
    </p:spTree>
    <p:extLst>
      <p:ext uri="{BB962C8B-B14F-4D97-AF65-F5344CB8AC3E}">
        <p14:creationId xmlns:p14="http://schemas.microsoft.com/office/powerpoint/2010/main" val="984856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33665</TotalTime>
  <Words>426</Words>
  <Application>Microsoft Macintosh PowerPoint</Application>
  <PresentationFormat>自定义</PresentationFormat>
  <Paragraphs>78</Paragraphs>
  <Slides>31</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31</vt:i4>
      </vt:variant>
    </vt:vector>
  </HeadingPairs>
  <TitlesOfParts>
    <vt:vector size="50"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vt:lpstr>
      <vt:lpstr>PowerPoint 演示文稿</vt:lpstr>
      <vt:lpstr>PowerPoint 演示文稿</vt:lpstr>
      <vt:lpstr>PowerPoint 演示文稿</vt:lpstr>
      <vt:lpstr>PowerPoint 演示文稿</vt:lpstr>
      <vt:lpstr>AI 计算体系</vt:lpstr>
      <vt:lpstr>AI 计算体系 - 夸层设计</vt:lpstr>
      <vt:lpstr>AI 计算体系 - 夸层设计</vt:lpstr>
      <vt:lpstr>算法和硬件互相配合 Co-Design</vt:lpstr>
      <vt:lpstr>PowerPoint 演示文稿</vt:lpstr>
      <vt:lpstr>Summary  </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5790</cp:revision>
  <dcterms:created xsi:type="dcterms:W3CDTF">2015-01-14T10:38:57Z</dcterms:created>
  <dcterms:modified xsi:type="dcterms:W3CDTF">2023-03-20T09:27:47Z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